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61" r:id="rId4"/>
    <p:sldId id="262" r:id="rId5"/>
    <p:sldId id="263" r:id="rId6"/>
    <p:sldId id="270" r:id="rId7"/>
    <p:sldId id="271" r:id="rId8"/>
    <p:sldId id="267" r:id="rId9"/>
    <p:sldId id="276" r:id="rId10"/>
    <p:sldId id="275" r:id="rId11"/>
    <p:sldId id="273" r:id="rId12"/>
    <p:sldId id="278" r:id="rId13"/>
    <p:sldId id="301" r:id="rId14"/>
    <p:sldId id="316" r:id="rId15"/>
    <p:sldId id="283" r:id="rId16"/>
    <p:sldId id="281" r:id="rId17"/>
    <p:sldId id="285" r:id="rId18"/>
    <p:sldId id="294" r:id="rId19"/>
    <p:sldId id="354" r:id="rId20"/>
    <p:sldId id="353" r:id="rId21"/>
    <p:sldId id="355" r:id="rId22"/>
    <p:sldId id="356" r:id="rId23"/>
    <p:sldId id="357" r:id="rId24"/>
    <p:sldId id="358" r:id="rId25"/>
    <p:sldId id="359" r:id="rId26"/>
    <p:sldId id="279" r:id="rId27"/>
    <p:sldId id="286" r:id="rId28"/>
    <p:sldId id="289" r:id="rId29"/>
    <p:sldId id="290" r:id="rId30"/>
    <p:sldId id="291" r:id="rId31"/>
    <p:sldId id="332" r:id="rId32"/>
    <p:sldId id="333" r:id="rId33"/>
    <p:sldId id="334" r:id="rId34"/>
    <p:sldId id="302" r:id="rId35"/>
    <p:sldId id="309" r:id="rId36"/>
    <p:sldId id="303" r:id="rId37"/>
    <p:sldId id="310" r:id="rId38"/>
    <p:sldId id="311" r:id="rId39"/>
    <p:sldId id="314" r:id="rId40"/>
    <p:sldId id="287" r:id="rId41"/>
    <p:sldId id="288" r:id="rId42"/>
    <p:sldId id="352" r:id="rId43"/>
    <p:sldId id="282" r:id="rId44"/>
    <p:sldId id="321" r:id="rId45"/>
    <p:sldId id="320" r:id="rId46"/>
    <p:sldId id="306" r:id="rId47"/>
    <p:sldId id="318" r:id="rId48"/>
    <p:sldId id="317" r:id="rId49"/>
    <p:sldId id="315" r:id="rId50"/>
    <p:sldId id="277" r:id="rId51"/>
    <p:sldId id="363" r:id="rId52"/>
    <p:sldId id="364" r:id="rId53"/>
    <p:sldId id="362" r:id="rId54"/>
    <p:sldId id="340" r:id="rId55"/>
    <p:sldId id="343" r:id="rId56"/>
    <p:sldId id="344" r:id="rId57"/>
    <p:sldId id="365" r:id="rId58"/>
    <p:sldId id="366" r:id="rId59"/>
    <p:sldId id="345" r:id="rId60"/>
    <p:sldId id="346" r:id="rId61"/>
    <p:sldId id="367" r:id="rId62"/>
    <p:sldId id="347" r:id="rId63"/>
    <p:sldId id="348" r:id="rId64"/>
    <p:sldId id="349" r:id="rId65"/>
    <p:sldId id="341" r:id="rId66"/>
    <p:sldId id="327" r:id="rId67"/>
    <p:sldId id="326" r:id="rId68"/>
    <p:sldId id="350" r:id="rId69"/>
    <p:sldId id="328" r:id="rId7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CEF"/>
    <a:srgbClr val="E57966"/>
    <a:srgbClr val="FBEB51"/>
    <a:srgbClr val="DF967E"/>
    <a:srgbClr val="FBCF6D"/>
    <a:srgbClr val="F3B7A3"/>
    <a:srgbClr val="F4766D"/>
    <a:srgbClr val="FDE9E2"/>
    <a:srgbClr val="FC9B00"/>
    <a:srgbClr val="AA8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A719C-92F7-4AF5-A78D-089AF095107A}" v="567" dt="2024-04-28T18:23:43.37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4" autoAdjust="0"/>
    <p:restoredTop sz="87209" autoAdjust="0"/>
  </p:normalViewPr>
  <p:slideViewPr>
    <p:cSldViewPr snapToGrid="0">
      <p:cViewPr varScale="1">
        <p:scale>
          <a:sx n="75" d="100"/>
          <a:sy n="75" d="100"/>
        </p:scale>
        <p:origin x="250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82523-C4BF-4D9E-A984-CD2B813FAAE3}" type="datetimeFigureOut">
              <a:rPr lang="en-GB" smtClean="0"/>
              <a:t>29/04/2024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A60BD-C5F6-4A84-84CA-C4528AE009BC}" type="slidenum">
              <a:rPr lang="en-GB" smtClean="0"/>
              <a:t>‹N›</a:t>
            </a:fld>
            <a:endParaRPr lang="en-GB"/>
          </a:p>
        </p:txBody>
      </p:sp>
    </p:spTree>
    <p:extLst>
      <p:ext uri="{BB962C8B-B14F-4D97-AF65-F5344CB8AC3E}">
        <p14:creationId xmlns:p14="http://schemas.microsoft.com/office/powerpoint/2010/main" val="2724569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Ringrazio il professor </a:t>
            </a:r>
            <a:r>
              <a:rPr lang="it-IT" dirty="0" err="1"/>
              <a:t>Cianfrani</a:t>
            </a:r>
            <a:r>
              <a:rPr lang="it-IT" dirty="0"/>
              <a:t> per l’introduzione e tutti voi per la presenza. Il nostro lavoro di tesi si concentra sul concetto di leggibilità del codice.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1</a:t>
            </a:fld>
            <a:endParaRPr lang="en-GB"/>
          </a:p>
        </p:txBody>
      </p:sp>
    </p:spTree>
    <p:extLst>
      <p:ext uri="{BB962C8B-B14F-4D97-AF65-F5344CB8AC3E}">
        <p14:creationId xmlns:p14="http://schemas.microsoft.com/office/powerpoint/2010/main" val="2592609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secondo lavoro, di Vitale et al. descrive invece un Large Language Model in grado di applicare, in maniera automatica, la più adatta operazione di </a:t>
            </a:r>
            <a:r>
              <a:rPr lang="it-IT" dirty="0" err="1"/>
              <a:t>refactoring</a:t>
            </a:r>
            <a:r>
              <a:rPr lang="it-IT" dirty="0"/>
              <a:t>.</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10</a:t>
            </a:fld>
            <a:endParaRPr lang="en-GB"/>
          </a:p>
        </p:txBody>
      </p:sp>
    </p:spTree>
    <p:extLst>
      <p:ext uri="{BB962C8B-B14F-4D97-AF65-F5344CB8AC3E}">
        <p14:creationId xmlns:p14="http://schemas.microsoft.com/office/powerpoint/2010/main" val="2656239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 conseguenza, gli obiettivi che ci siamo posti nel presente lavoro di tesi sono stati principalmente due: </a:t>
            </a:r>
            <a:br>
              <a:rPr lang="it-IT" dirty="0"/>
            </a:br>
            <a:r>
              <a:rPr lang="it-IT" dirty="0"/>
              <a:t>Comprendere quanto efficace possa essere un approccio automatico di miglioramento del codice considerando diversi livelli di </a:t>
            </a:r>
            <a:r>
              <a:rPr lang="it-IT" dirty="0" err="1"/>
              <a:t>leggibiltà</a:t>
            </a:r>
            <a:r>
              <a:rPr lang="it-IT" dirty="0"/>
              <a:t> di partenza,</a:t>
            </a:r>
            <a:br>
              <a:rPr lang="it-IT" dirty="0"/>
            </a:br>
            <a:r>
              <a:rPr lang="it-IT" dirty="0"/>
              <a:t>e in secondo luogo abbiamo voluto verificare se il comportamento originale del codice, in seguito all'operazione di </a:t>
            </a:r>
            <a:r>
              <a:rPr lang="it-IT" dirty="0" err="1"/>
              <a:t>refactoring</a:t>
            </a:r>
            <a:r>
              <a:rPr lang="it-IT" dirty="0"/>
              <a:t> per migliorare la leggibilità, sia stato preservato. </a:t>
            </a:r>
            <a:br>
              <a:rPr lang="it-IT" dirty="0"/>
            </a:br>
            <a:br>
              <a:rPr lang="it-IT" dirty="0"/>
            </a:br>
            <a:br>
              <a:rPr lang="it-IT" dirty="0"/>
            </a:br>
            <a:r>
              <a:rPr lang="it-IT" dirty="0"/>
              <a:t>(cosa manca nello stato dell’arte </a:t>
            </a:r>
            <a:r>
              <a:rPr lang="it-IT" dirty="0" err="1"/>
              <a:t>el’obiettivo</a:t>
            </a:r>
            <a:r>
              <a:rPr lang="it-IT" dirty="0"/>
              <a:t> del lavoro di tesi, poi diciamo a parole le RQ ma senza mostrarle in anticipo.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11</a:t>
            </a:fld>
            <a:endParaRPr lang="en-GB"/>
          </a:p>
        </p:txBody>
      </p:sp>
    </p:spTree>
    <p:extLst>
      <p:ext uri="{BB962C8B-B14F-4D97-AF65-F5344CB8AC3E}">
        <p14:creationId xmlns:p14="http://schemas.microsoft.com/office/powerpoint/2010/main" val="279101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 l'obiettivo di rispondere alle domande di ricerca abbiamo definito un protocollo sperimentale,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12</a:t>
            </a:fld>
            <a:endParaRPr lang="en-GB"/>
          </a:p>
        </p:txBody>
      </p:sp>
    </p:spTree>
    <p:extLst>
      <p:ext uri="{BB962C8B-B14F-4D97-AF65-F5344CB8AC3E}">
        <p14:creationId xmlns:p14="http://schemas.microsoft.com/office/powerpoint/2010/main" val="1018614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caratterizzato da tre fasi.</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13</a:t>
            </a:fld>
            <a:endParaRPr lang="en-GB"/>
          </a:p>
        </p:txBody>
      </p:sp>
    </p:spTree>
    <p:extLst>
      <p:ext uri="{BB962C8B-B14F-4D97-AF65-F5344CB8AC3E}">
        <p14:creationId xmlns:p14="http://schemas.microsoft.com/office/powerpoint/2010/main" val="2286148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di queste ha previsto la raccolta dei dati e la successiva generazione di un dataset;</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14</a:t>
            </a:fld>
            <a:endParaRPr lang="en-GB"/>
          </a:p>
        </p:txBody>
      </p:sp>
    </p:spTree>
    <p:extLst>
      <p:ext uri="{BB962C8B-B14F-4D97-AF65-F5344CB8AC3E}">
        <p14:creationId xmlns:p14="http://schemas.microsoft.com/office/powerpoint/2010/main" val="3708721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dettaglio è stato eseguito il mining di software repository al fine di estrarre il codice necessarie all'esperimento.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15</a:t>
            </a:fld>
            <a:endParaRPr lang="en-GB"/>
          </a:p>
        </p:txBody>
      </p:sp>
    </p:spTree>
    <p:extLst>
      <p:ext uri="{BB962C8B-B14F-4D97-AF65-F5344CB8AC3E}">
        <p14:creationId xmlns:p14="http://schemas.microsoft.com/office/powerpoint/2010/main" val="1619618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particolare, la pipeline ha previsto di analizzare tutte le classi di ogni progetto al fine di estrarne i metodi tramite il tool </a:t>
            </a:r>
            <a:r>
              <a:rPr lang="it-IT" dirty="0" err="1"/>
              <a:t>Javaparser</a:t>
            </a:r>
            <a:r>
              <a:rPr lang="it-IT" dirty="0"/>
              <a:t>. Abbiamo poi computato la leggibilità di ciascun metodo utilizzando il modello predittivo descritto dal primo paper.</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16</a:t>
            </a:fld>
            <a:endParaRPr lang="en-GB"/>
          </a:p>
        </p:txBody>
      </p:sp>
    </p:spTree>
    <p:extLst>
      <p:ext uri="{BB962C8B-B14F-4D97-AF65-F5344CB8AC3E}">
        <p14:creationId xmlns:p14="http://schemas.microsoft.com/office/powerpoint/2010/main" val="3480945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Una volta ottenuto lo score, abbiamo effettuato un'operazione di </a:t>
            </a:r>
            <a:r>
              <a:rPr lang="it-IT" dirty="0" err="1"/>
              <a:t>labeling</a:t>
            </a:r>
            <a:r>
              <a:rPr lang="it-IT" dirty="0"/>
              <a:t> dei dati; in particolare, i metodi sono stati ordinati in ordine crescente in base allo score ottenuto, in modo tale da permetterci di ripartire i risultati in tre categorie, ossia: Low, Medium e High </a:t>
            </a:r>
            <a:r>
              <a:rPr lang="it-IT" dirty="0" err="1"/>
              <a:t>readability</a:t>
            </a:r>
            <a:r>
              <a:rPr lang="it-IT" dirty="0"/>
              <a:t>. </a:t>
            </a:r>
            <a:br>
              <a:rPr lang="it-IT" dirty="0"/>
            </a:br>
            <a:r>
              <a:rPr lang="it-IT" dirty="0"/>
              <a:t>Tale ripartizione, come mostrato in figura, ha previsto di mantenere il 20% dei metodi per ogni categoria scartando il restante 40%. </a:t>
            </a:r>
            <a:br>
              <a:rPr lang="it-IT" dirty="0"/>
            </a:br>
            <a:r>
              <a:rPr lang="it-IT" dirty="0"/>
              <a:t>Questa computazione, è stata ottimizzata dal punto di vista temporale tramite l'applicazione di tecniche </a:t>
            </a:r>
            <a:r>
              <a:rPr lang="it-IT" dirty="0" err="1"/>
              <a:t>multithreding</a:t>
            </a:r>
            <a:r>
              <a:rPr lang="it-IT" dirty="0"/>
              <a:t>.</a:t>
            </a:r>
          </a:p>
          <a:p>
            <a:br>
              <a:rPr lang="it-IT" dirty="0"/>
            </a:b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17</a:t>
            </a:fld>
            <a:endParaRPr lang="en-GB"/>
          </a:p>
        </p:txBody>
      </p:sp>
    </p:spTree>
    <p:extLst>
      <p:ext uri="{BB962C8B-B14F-4D97-AF65-F5344CB8AC3E}">
        <p14:creationId xmlns:p14="http://schemas.microsoft.com/office/powerpoint/2010/main" val="2771935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L'output della pipeline descritta è un documento di questo tipo.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18</a:t>
            </a:fld>
            <a:endParaRPr lang="en-GB"/>
          </a:p>
        </p:txBody>
      </p:sp>
    </p:spTree>
    <p:extLst>
      <p:ext uri="{BB962C8B-B14F-4D97-AF65-F5344CB8AC3E}">
        <p14:creationId xmlns:p14="http://schemas.microsoft.com/office/powerpoint/2010/main" val="361394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particolare contiene informazione che identificano il metodo estratto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19</a:t>
            </a:fld>
            <a:endParaRPr lang="en-GB"/>
          </a:p>
        </p:txBody>
      </p:sp>
    </p:spTree>
    <p:extLst>
      <p:ext uri="{BB962C8B-B14F-4D97-AF65-F5344CB8AC3E}">
        <p14:creationId xmlns:p14="http://schemas.microsoft.com/office/powerpoint/2010/main" val="3776975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a:t>Un codice si dice più o meno leggibile a seconda di alcune caratteristiche, ad esempio la complessità delle procedure oppure l'espressività dei nomi assegnati alle variabili. Quando queste caratteristiche descrivono una bassa leggibilità allora si </a:t>
            </a:r>
            <a:r>
              <a:rPr lang="it-IT" sz="2800" dirty="0" err="1"/>
              <a:t>puo</a:t>
            </a:r>
            <a:r>
              <a:rPr lang="it-IT" sz="2800" dirty="0"/>
              <a:t> andare in contro ad alcune problematiche.</a:t>
            </a:r>
            <a:endParaRPr lang="en-GB" sz="2800"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2</a:t>
            </a:fld>
            <a:endParaRPr lang="en-GB"/>
          </a:p>
        </p:txBody>
      </p:sp>
    </p:spTree>
    <p:extLst>
      <p:ext uri="{BB962C8B-B14F-4D97-AF65-F5344CB8AC3E}">
        <p14:creationId xmlns:p14="http://schemas.microsoft.com/office/powerpoint/2010/main" val="2805162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L'output della pipeline descritta è un documento di questo tipo.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20</a:t>
            </a:fld>
            <a:endParaRPr lang="en-GB"/>
          </a:p>
        </p:txBody>
      </p:sp>
    </p:spTree>
    <p:extLst>
      <p:ext uri="{BB962C8B-B14F-4D97-AF65-F5344CB8AC3E}">
        <p14:creationId xmlns:p14="http://schemas.microsoft.com/office/powerpoint/2010/main" val="1453124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ne permettono la successiva modifica grazie alla memorizzazione di alcune informazioni di posizione rispetto alla classe originale.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21</a:t>
            </a:fld>
            <a:endParaRPr lang="en-GB"/>
          </a:p>
        </p:txBody>
      </p:sp>
    </p:spTree>
    <p:extLst>
      <p:ext uri="{BB962C8B-B14F-4D97-AF65-F5344CB8AC3E}">
        <p14:creationId xmlns:p14="http://schemas.microsoft.com/office/powerpoint/2010/main" val="3683018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22</a:t>
            </a:fld>
            <a:endParaRPr lang="en-GB"/>
          </a:p>
        </p:txBody>
      </p:sp>
    </p:spTree>
    <p:extLst>
      <p:ext uri="{BB962C8B-B14F-4D97-AF65-F5344CB8AC3E}">
        <p14:creationId xmlns:p14="http://schemas.microsoft.com/office/powerpoint/2010/main" val="1031107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L'output della pipeline descritta è un documento di questo tipo.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23</a:t>
            </a:fld>
            <a:endParaRPr lang="en-GB"/>
          </a:p>
        </p:txBody>
      </p:sp>
    </p:spTree>
    <p:extLst>
      <p:ext uri="{BB962C8B-B14F-4D97-AF65-F5344CB8AC3E}">
        <p14:creationId xmlns:p14="http://schemas.microsoft.com/office/powerpoint/2010/main" val="59348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Ovviamente in questo documento è presente anche lo score di leggibilità, cosi come la label assegnata.</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24</a:t>
            </a:fld>
            <a:endParaRPr lang="en-GB"/>
          </a:p>
        </p:txBody>
      </p:sp>
    </p:spTree>
    <p:extLst>
      <p:ext uri="{BB962C8B-B14F-4D97-AF65-F5344CB8AC3E}">
        <p14:creationId xmlns:p14="http://schemas.microsoft.com/office/powerpoint/2010/main" val="3777701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25</a:t>
            </a:fld>
            <a:endParaRPr lang="en-GB"/>
          </a:p>
        </p:txBody>
      </p:sp>
    </p:spTree>
    <p:extLst>
      <p:ext uri="{BB962C8B-B14F-4D97-AF65-F5344CB8AC3E}">
        <p14:creationId xmlns:p14="http://schemas.microsoft.com/office/powerpoint/2010/main" val="315039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Ottenuti i metodi, è stato necessario effettuare un </a:t>
            </a:r>
            <a:r>
              <a:rPr lang="it-IT" dirty="0" err="1"/>
              <a:t>preprocessing</a:t>
            </a:r>
            <a:r>
              <a:rPr lang="it-IT" dirty="0"/>
              <a:t> che ne permettesse l'utilizzo con il modello di miglioramento di leggibilità. Tale operazione è avvenuta per mezzo di un </a:t>
            </a:r>
            <a:r>
              <a:rPr lang="it-IT" dirty="0" err="1"/>
              <a:t>Lexer</a:t>
            </a:r>
            <a:r>
              <a:rPr lang="it-IT" dirty="0"/>
              <a:t> che si è occupato di </a:t>
            </a:r>
            <a:r>
              <a:rPr lang="it-IT" dirty="0" err="1"/>
              <a:t>tokenizzare</a:t>
            </a:r>
            <a:r>
              <a:rPr lang="it-IT" dirty="0"/>
              <a:t> correttamente il codice di ciascun metodo e di convertirlo in </a:t>
            </a:r>
            <a:r>
              <a:rPr lang="it-IT" dirty="0" err="1"/>
              <a:t>lower</a:t>
            </a:r>
            <a:r>
              <a:rPr lang="it-IT" dirty="0"/>
              <a:t> case.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26</a:t>
            </a:fld>
            <a:endParaRPr lang="en-GB"/>
          </a:p>
        </p:txBody>
      </p:sp>
    </p:spTree>
    <p:extLst>
      <p:ext uri="{BB962C8B-B14F-4D97-AF65-F5344CB8AC3E}">
        <p14:creationId xmlns:p14="http://schemas.microsoft.com/office/powerpoint/2010/main" val="384044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Sembra complesso, in realtà è molto semplice; di fatto, come possiamo osservare, tale operazione si concretizza nella sostituzione, con appositi token richiesti dal modello, di caratteri di</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27</a:t>
            </a:fld>
            <a:endParaRPr lang="en-GB"/>
          </a:p>
        </p:txBody>
      </p:sp>
    </p:spTree>
    <p:extLst>
      <p:ext uri="{BB962C8B-B14F-4D97-AF65-F5344CB8AC3E}">
        <p14:creationId xmlns:p14="http://schemas.microsoft.com/office/powerpoint/2010/main" val="3123563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spaziatura,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28</a:t>
            </a:fld>
            <a:endParaRPr lang="en-GB"/>
          </a:p>
        </p:txBody>
      </p:sp>
    </p:spTree>
    <p:extLst>
      <p:ext uri="{BB962C8B-B14F-4D97-AF65-F5344CB8AC3E}">
        <p14:creationId xmlns:p14="http://schemas.microsoft.com/office/powerpoint/2010/main" val="3887720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tabulazione,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29</a:t>
            </a:fld>
            <a:endParaRPr lang="en-GB"/>
          </a:p>
        </p:txBody>
      </p:sp>
    </p:spTree>
    <p:extLst>
      <p:ext uri="{BB962C8B-B14F-4D97-AF65-F5344CB8AC3E}">
        <p14:creationId xmlns:p14="http://schemas.microsoft.com/office/powerpoint/2010/main" val="1529452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Osserviamo l'esempio riportato nella diapositiva, </a:t>
            </a:r>
            <a:r>
              <a:rPr lang="it-IT" dirty="0" err="1"/>
              <a:t>cio</a:t>
            </a:r>
            <a:r>
              <a:rPr lang="it-IT" dirty="0"/>
              <a:t> che rende poco leggibile blocco di codice risiede nella mancanza di espressività del nome delle variabili. Difatti, se volessimo comprendere il significato delle operazioni, dovremmo valutare attentamente le diverse istruzioni che compongono il blocco stesso.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3</a:t>
            </a:fld>
            <a:endParaRPr lang="en-GB"/>
          </a:p>
        </p:txBody>
      </p:sp>
    </p:spTree>
    <p:extLst>
      <p:ext uri="{BB962C8B-B14F-4D97-AF65-F5344CB8AC3E}">
        <p14:creationId xmlns:p14="http://schemas.microsoft.com/office/powerpoint/2010/main" val="3608673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newline</a:t>
            </a:r>
            <a:r>
              <a:rPr lang="it-IT" dirty="0"/>
              <a:t>,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30</a:t>
            </a:fld>
            <a:endParaRPr lang="en-GB"/>
          </a:p>
        </p:txBody>
      </p:sp>
    </p:spTree>
    <p:extLst>
      <p:ext uri="{BB962C8B-B14F-4D97-AF65-F5344CB8AC3E}">
        <p14:creationId xmlns:p14="http://schemas.microsoft.com/office/powerpoint/2010/main" val="4182310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 numeri</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31</a:t>
            </a:fld>
            <a:endParaRPr lang="en-GB"/>
          </a:p>
        </p:txBody>
      </p:sp>
    </p:spTree>
    <p:extLst>
      <p:ext uri="{BB962C8B-B14F-4D97-AF65-F5344CB8AC3E}">
        <p14:creationId xmlns:p14="http://schemas.microsoft.com/office/powerpoint/2010/main" val="4054705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di stringhe.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32</a:t>
            </a:fld>
            <a:endParaRPr lang="en-GB"/>
          </a:p>
        </p:txBody>
      </p:sp>
    </p:spTree>
    <p:extLst>
      <p:ext uri="{BB962C8B-B14F-4D97-AF65-F5344CB8AC3E}">
        <p14:creationId xmlns:p14="http://schemas.microsoft.com/office/powerpoint/2010/main" val="2971738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questo punto siamo stati in grado di processare, attraverso il modello di miglioramento, il nostro codice.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33</a:t>
            </a:fld>
            <a:endParaRPr lang="en-GB"/>
          </a:p>
        </p:txBody>
      </p:sp>
    </p:spTree>
    <p:extLst>
      <p:ext uri="{BB962C8B-B14F-4D97-AF65-F5344CB8AC3E}">
        <p14:creationId xmlns:p14="http://schemas.microsoft.com/office/powerpoint/2010/main" val="2743863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L’applicazione di tale modello, come potevamo aspettarci, però ha presentato diverse problematiche.  Gli intoppi</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35</a:t>
            </a:fld>
            <a:endParaRPr lang="en-GB"/>
          </a:p>
        </p:txBody>
      </p:sp>
    </p:spTree>
    <p:extLst>
      <p:ext uri="{BB962C8B-B14F-4D97-AF65-F5344CB8AC3E}">
        <p14:creationId xmlns:p14="http://schemas.microsoft.com/office/powerpoint/2010/main" val="2922574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Innanzitutto, anche il codice in output è in </a:t>
            </a:r>
            <a:r>
              <a:rPr lang="it-IT" dirty="0" err="1"/>
              <a:t>lowercase</a:t>
            </a:r>
            <a:r>
              <a:rPr lang="it-IT" dirty="0"/>
              <a:t> e ciò rappresenta un problema dal punto di vista della compilazione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36</a:t>
            </a:fld>
            <a:endParaRPr lang="en-GB"/>
          </a:p>
        </p:txBody>
      </p:sp>
    </p:spTree>
    <p:extLst>
      <p:ext uri="{BB962C8B-B14F-4D97-AF65-F5344CB8AC3E}">
        <p14:creationId xmlns:p14="http://schemas.microsoft.com/office/powerpoint/2010/main" val="1060496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possiamo osservare, la variante sintatticamente corretta dovrebbe essere quella evidenziata in verde.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37</a:t>
            </a:fld>
            <a:endParaRPr lang="en-GB"/>
          </a:p>
        </p:txBody>
      </p:sp>
    </p:spTree>
    <p:extLst>
      <p:ext uri="{BB962C8B-B14F-4D97-AF65-F5344CB8AC3E}">
        <p14:creationId xmlns:p14="http://schemas.microsoft.com/office/powerpoint/2010/main" val="1749063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Inoltre, non è stato possibile ripristinare in maniera automatica alcuni token con i caratteri originali;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38</a:t>
            </a:fld>
            <a:endParaRPr lang="en-GB"/>
          </a:p>
        </p:txBody>
      </p:sp>
    </p:spTree>
    <p:extLst>
      <p:ext uri="{BB962C8B-B14F-4D97-AF65-F5344CB8AC3E}">
        <p14:creationId xmlns:p14="http://schemas.microsoft.com/office/powerpoint/2010/main" val="3722469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ad esempio i token di stringa.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39</a:t>
            </a:fld>
            <a:endParaRPr lang="en-GB"/>
          </a:p>
        </p:txBody>
      </p:sp>
    </p:spTree>
    <p:extLst>
      <p:ext uri="{BB962C8B-B14F-4D97-AF65-F5344CB8AC3E}">
        <p14:creationId xmlns:p14="http://schemas.microsoft.com/office/powerpoint/2010/main" val="838091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 fine di risolvere tutte le problematiche è stata applicata una pipeline di fix semi automatica. </a:t>
            </a:r>
            <a:br>
              <a:rPr lang="it-IT" dirty="0"/>
            </a:br>
            <a:r>
              <a:rPr lang="it-IT" dirty="0"/>
              <a:t>Essendo necessario un intervento manuale abbiamo deciso, per questa prima versione dello studio,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40</a:t>
            </a:fld>
            <a:endParaRPr lang="en-GB"/>
          </a:p>
        </p:txBody>
      </p:sp>
    </p:spTree>
    <p:extLst>
      <p:ext uri="{BB962C8B-B14F-4D97-AF65-F5344CB8AC3E}">
        <p14:creationId xmlns:p14="http://schemas.microsoft.com/office/powerpoint/2010/main" val="157784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ora, di contro, come una corretta scelta del nome delle variabili abbia influito positivamente sulla leggibilità. In base a quanto osservato comprendiamo quanto la leggibilità del codice sia fondamentale, poiché un codice </a:t>
            </a:r>
            <a:r>
              <a:rPr lang="it-IT" dirty="0" err="1"/>
              <a:t>piu</a:t>
            </a:r>
            <a:r>
              <a:rPr lang="it-IT" dirty="0"/>
              <a:t> leggibile è </a:t>
            </a:r>
            <a:r>
              <a:rPr lang="it-IT" dirty="0" err="1"/>
              <a:t>piu</a:t>
            </a:r>
            <a:r>
              <a:rPr lang="it-IT" dirty="0"/>
              <a:t> facile da manutenere da estendere o aggiornare.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4</a:t>
            </a:fld>
            <a:endParaRPr lang="en-GB"/>
          </a:p>
        </p:txBody>
      </p:sp>
    </p:spTree>
    <p:extLst>
      <p:ext uri="{BB962C8B-B14F-4D97-AF65-F5344CB8AC3E}">
        <p14:creationId xmlns:p14="http://schemas.microsoft.com/office/powerpoint/2010/main" val="3031528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 restringere il dataset ad un sottoinsieme di 100 elementi per repository.</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41</a:t>
            </a:fld>
            <a:endParaRPr lang="en-GB"/>
          </a:p>
        </p:txBody>
      </p:sp>
    </p:spTree>
    <p:extLst>
      <p:ext uri="{BB962C8B-B14F-4D97-AF65-F5344CB8AC3E}">
        <p14:creationId xmlns:p14="http://schemas.microsoft.com/office/powerpoint/2010/main" val="4047846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dettaglio, per al problema dell'output in </a:t>
            </a:r>
            <a:r>
              <a:rPr lang="it-IT" dirty="0" err="1"/>
              <a:t>lowecase</a:t>
            </a:r>
            <a:r>
              <a:rPr lang="it-IT" dirty="0"/>
              <a:t>, abbiamo progettato e implementato una metodologia di conversione da codice </a:t>
            </a:r>
            <a:r>
              <a:rPr lang="it-IT" dirty="0" err="1"/>
              <a:t>lowercase</a:t>
            </a:r>
            <a:r>
              <a:rPr lang="it-IT" dirty="0"/>
              <a:t> a codice </a:t>
            </a:r>
            <a:r>
              <a:rPr lang="it-IT" dirty="0" err="1"/>
              <a:t>uppercase</a:t>
            </a:r>
            <a:r>
              <a:rPr lang="it-IT" dirty="0"/>
              <a:t>.  </a:t>
            </a:r>
            <a:br>
              <a:rPr lang="it-IT" dirty="0"/>
            </a:br>
            <a:r>
              <a:rPr lang="it-IT" dirty="0"/>
              <a:t>Tale metodologia descrive un approccio semplicistico alla procedura di </a:t>
            </a:r>
            <a:r>
              <a:rPr lang="it-IT" dirty="0" err="1"/>
              <a:t>parsing</a:t>
            </a:r>
            <a:r>
              <a:rPr lang="it-IT" dirty="0"/>
              <a:t> sicche, di fatto, non abbiamo utilizzato un parser. </a:t>
            </a:r>
            <a:br>
              <a:rPr lang="it-IT" dirty="0"/>
            </a:br>
            <a:r>
              <a:rPr lang="it-IT" dirty="0"/>
              <a:t>E’ stato quindi diviso il metodo in stringhe di testo contiguo e, per ognuna di esse, abbiamo generato un albero binario cosi definito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42</a:t>
            </a:fld>
            <a:endParaRPr lang="en-GB"/>
          </a:p>
        </p:txBody>
      </p:sp>
    </p:spTree>
    <p:extLst>
      <p:ext uri="{BB962C8B-B14F-4D97-AF65-F5344CB8AC3E}">
        <p14:creationId xmlns:p14="http://schemas.microsoft.com/office/powerpoint/2010/main" val="278434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Impostiamo come root dell'albero la stringa di partenza e procediamo a</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43</a:t>
            </a:fld>
            <a:endParaRPr lang="en-GB"/>
          </a:p>
        </p:txBody>
      </p:sp>
    </p:spTree>
    <p:extLst>
      <p:ext uri="{BB962C8B-B14F-4D97-AF65-F5344CB8AC3E}">
        <p14:creationId xmlns:p14="http://schemas.microsoft.com/office/powerpoint/2010/main" val="3406668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valutare, carattere per carattere, la stringa in questione partendo da sinistra.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44</a:t>
            </a:fld>
            <a:endParaRPr lang="en-GB"/>
          </a:p>
        </p:txBody>
      </p:sp>
    </p:spTree>
    <p:extLst>
      <p:ext uri="{BB962C8B-B14F-4D97-AF65-F5344CB8AC3E}">
        <p14:creationId xmlns:p14="http://schemas.microsoft.com/office/powerpoint/2010/main" val="3902460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Qualora dovessimo incontrare un carattere speciale, tale carattere diventerà la root dell'albero e imposteremo come root del sotto albero sinistro la stringa antecedente al carattere speciale e come root del sotto albero destro la stringa che segue quel carattere;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45</a:t>
            </a:fld>
            <a:endParaRPr lang="en-GB"/>
          </a:p>
        </p:txBody>
      </p:sp>
    </p:spTree>
    <p:extLst>
      <p:ext uri="{BB962C8B-B14F-4D97-AF65-F5344CB8AC3E}">
        <p14:creationId xmlns:p14="http://schemas.microsoft.com/office/powerpoint/2010/main" val="1109706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Dopodiché applichiamo in maniera ricorsiva la stessa procedura alla root del sottoalbero destro.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46</a:t>
            </a:fld>
            <a:endParaRPr lang="en-GB"/>
          </a:p>
        </p:txBody>
      </p:sp>
    </p:spTree>
    <p:extLst>
      <p:ext uri="{BB962C8B-B14F-4D97-AF65-F5344CB8AC3E}">
        <p14:creationId xmlns:p14="http://schemas.microsoft.com/office/powerpoint/2010/main" val="3064541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48</a:t>
            </a:fld>
            <a:endParaRPr lang="en-GB"/>
          </a:p>
        </p:txBody>
      </p:sp>
    </p:spTree>
    <p:extLst>
      <p:ext uri="{BB962C8B-B14F-4D97-AF65-F5344CB8AC3E}">
        <p14:creationId xmlns:p14="http://schemas.microsoft.com/office/powerpoint/2010/main" val="9576703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approccio definisce un invariante che permette di identificare con facilità le stringhe che non contengono caratteri speciali. Abbiamo poi applicato a tali stringhe, tramite una libreria </a:t>
            </a:r>
            <a:r>
              <a:rPr lang="it-IT" dirty="0" err="1"/>
              <a:t>python</a:t>
            </a:r>
            <a:r>
              <a:rPr lang="it-IT" dirty="0"/>
              <a:t>, un approccio basato su Natural Language Processing, che ci ha permesso di estrarre le parole che le compongono utilizzando una sorta di analisi semantica. Possiamo infine sfruttare l'albero binario per ricostruire la stringa di partenza. </a:t>
            </a:r>
            <a:br>
              <a:rPr lang="it-IT" dirty="0"/>
            </a:br>
            <a:r>
              <a:rPr lang="it-IT" dirty="0"/>
              <a:t>Come possiamo vedere l’output di questa procedura non è ancora sintatticamente corretto, sicché dobbiamo ancora convertire i tipi non primitivi in formato Pascal Case.</a:t>
            </a:r>
          </a:p>
          <a:p>
            <a:r>
              <a:rPr lang="it-IT" dirty="0"/>
              <a:t>Per risolvere questo e i rimanenti problemi, siamo intervenuti manualmente,  rimpiazzando i token quando necessario e convertendo i tipi in formato Pascal Case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49</a:t>
            </a:fld>
            <a:endParaRPr lang="en-GB"/>
          </a:p>
        </p:txBody>
      </p:sp>
    </p:spTree>
    <p:extLst>
      <p:ext uri="{BB962C8B-B14F-4D97-AF65-F5344CB8AC3E}">
        <p14:creationId xmlns:p14="http://schemas.microsoft.com/office/powerpoint/2010/main" val="2563261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err="1"/>
              <a:t>Ottenute</a:t>
            </a:r>
            <a:r>
              <a:rPr lang="en-GB" dirty="0"/>
              <a:t> le </a:t>
            </a:r>
            <a:r>
              <a:rPr lang="en-GB" dirty="0" err="1"/>
              <a:t>predizioni</a:t>
            </a:r>
            <a:r>
              <a:rPr lang="en-GB" dirty="0"/>
              <a:t> del </a:t>
            </a:r>
            <a:r>
              <a:rPr lang="en-GB" dirty="0" err="1"/>
              <a:t>modello</a:t>
            </a:r>
            <a:r>
              <a:rPr lang="en-GB" dirty="0"/>
              <a:t> </a:t>
            </a:r>
            <a:r>
              <a:rPr lang="en-GB" dirty="0" err="1"/>
              <a:t>possiamo</a:t>
            </a:r>
            <a:r>
              <a:rPr lang="en-GB" dirty="0"/>
              <a:t> </a:t>
            </a:r>
            <a:r>
              <a:rPr lang="en-GB" dirty="0" err="1"/>
              <a:t>ora</a:t>
            </a:r>
            <a:r>
              <a:rPr lang="en-GB" dirty="0"/>
              <a:t> </a:t>
            </a:r>
            <a:r>
              <a:rPr lang="en-GB" dirty="0" err="1"/>
              <a:t>passare</a:t>
            </a:r>
            <a:r>
              <a:rPr lang="en-GB" dirty="0"/>
              <a:t> </a:t>
            </a:r>
            <a:r>
              <a:rPr lang="en-GB" dirty="0" err="1"/>
              <a:t>alla</a:t>
            </a:r>
            <a:r>
              <a:rPr lang="en-GB" dirty="0"/>
              <a:t> </a:t>
            </a:r>
            <a:r>
              <a:rPr lang="it-IT" dirty="0"/>
              <a:t>parte finale dell’analisi </a:t>
            </a:r>
            <a:r>
              <a:rPr lang="en-GB" dirty="0"/>
              <a:t> </a:t>
            </a:r>
          </a:p>
        </p:txBody>
      </p:sp>
      <p:sp>
        <p:nvSpPr>
          <p:cNvPr id="4" name="Segnaposto numero diapositiva 3"/>
          <p:cNvSpPr>
            <a:spLocks noGrp="1"/>
          </p:cNvSpPr>
          <p:nvPr>
            <p:ph type="sldNum" sz="quarter" idx="5"/>
          </p:nvPr>
        </p:nvSpPr>
        <p:spPr/>
        <p:txBody>
          <a:bodyPr/>
          <a:lstStyle/>
          <a:p>
            <a:fld id="{CBBA60BD-C5F6-4A84-84CA-C4528AE009BC}" type="slidenum">
              <a:rPr lang="en-GB" smtClean="0"/>
              <a:t>50</a:t>
            </a:fld>
            <a:endParaRPr lang="en-GB"/>
          </a:p>
        </p:txBody>
      </p:sp>
    </p:spTree>
    <p:extLst>
      <p:ext uri="{BB962C8B-B14F-4D97-AF65-F5344CB8AC3E}">
        <p14:creationId xmlns:p14="http://schemas.microsoft.com/office/powerpoint/2010/main" val="190084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Questa fase ha previsto due principali step: La valutazione della </a:t>
            </a:r>
            <a:r>
              <a:rPr lang="it-IT" dirty="0" err="1"/>
              <a:t>leggibiltà</a:t>
            </a:r>
            <a:r>
              <a:rPr lang="it-IT" dirty="0"/>
              <a:t> del codice </a:t>
            </a:r>
            <a:r>
              <a:rPr lang="it-IT" dirty="0" err="1"/>
              <a:t>restitutito</a:t>
            </a:r>
            <a:r>
              <a:rPr lang="it-IT" dirty="0"/>
              <a:t> dal modello, una valutazione manuale dell'incremento (o decremento) della </a:t>
            </a:r>
            <a:r>
              <a:rPr lang="it-IT" dirty="0" err="1"/>
              <a:t>leggibiltà</a:t>
            </a:r>
            <a:r>
              <a:rPr lang="it-IT" dirty="0"/>
              <a:t> e la valutazione, attraverso l'esecuzione dei casi di test originali, dell'integrità del suo comportamento.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51</a:t>
            </a:fld>
            <a:endParaRPr lang="en-GB"/>
          </a:p>
        </p:txBody>
      </p:sp>
    </p:spTree>
    <p:extLst>
      <p:ext uri="{BB962C8B-B14F-4D97-AF65-F5344CB8AC3E}">
        <p14:creationId xmlns:p14="http://schemas.microsoft.com/office/powerpoint/2010/main" val="2298292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Migliorare la leggibilità del codice, come mostrato nell'esempio appena analizzato, è un operazione così detta di </a:t>
            </a:r>
            <a:r>
              <a:rPr lang="it-IT" dirty="0" err="1"/>
              <a:t>refactoring</a:t>
            </a:r>
            <a:r>
              <a:rPr lang="it-IT" dirty="0"/>
              <a:t>, ossia un'operazione che va a migliorare la forma del codice senza alterarne il comportamento.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5</a:t>
            </a:fld>
            <a:endParaRPr lang="en-GB"/>
          </a:p>
        </p:txBody>
      </p:sp>
    </p:spTree>
    <p:extLst>
      <p:ext uri="{BB962C8B-B14F-4D97-AF65-F5344CB8AC3E}">
        <p14:creationId xmlns:p14="http://schemas.microsoft.com/office/powerpoint/2010/main" val="42827845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Questa fase ha previsto due principali step: La valutazione della </a:t>
            </a:r>
            <a:r>
              <a:rPr lang="it-IT" dirty="0" err="1"/>
              <a:t>leggibiltà</a:t>
            </a:r>
            <a:r>
              <a:rPr lang="it-IT" dirty="0"/>
              <a:t> del codice </a:t>
            </a:r>
            <a:r>
              <a:rPr lang="it-IT" dirty="0" err="1"/>
              <a:t>restitutito</a:t>
            </a:r>
            <a:r>
              <a:rPr lang="it-IT" dirty="0"/>
              <a:t> dal modello, una valutazione manuale dell'incremento (o decremento) della </a:t>
            </a:r>
            <a:r>
              <a:rPr lang="it-IT" dirty="0" err="1"/>
              <a:t>leggibiltà</a:t>
            </a:r>
            <a:r>
              <a:rPr lang="it-IT" dirty="0"/>
              <a:t> e la valutazione, attraverso l'esecuzione dei casi di test originali, dell'integrità del suo comportamento.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52</a:t>
            </a:fld>
            <a:endParaRPr lang="en-GB"/>
          </a:p>
        </p:txBody>
      </p:sp>
    </p:spTree>
    <p:extLst>
      <p:ext uri="{BB962C8B-B14F-4D97-AF65-F5344CB8AC3E}">
        <p14:creationId xmlns:p14="http://schemas.microsoft.com/office/powerpoint/2010/main" val="14762746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Questa fase ha previsto due principali step: La valutazione della </a:t>
            </a:r>
            <a:r>
              <a:rPr lang="it-IT" dirty="0" err="1"/>
              <a:t>leggibiltà</a:t>
            </a:r>
            <a:r>
              <a:rPr lang="it-IT" dirty="0"/>
              <a:t> del codice </a:t>
            </a:r>
            <a:r>
              <a:rPr lang="it-IT" dirty="0" err="1"/>
              <a:t>restitutito</a:t>
            </a:r>
            <a:r>
              <a:rPr lang="it-IT" dirty="0"/>
              <a:t> dal modello, una valutazione manuale dell'incremento (o decremento) della </a:t>
            </a:r>
            <a:r>
              <a:rPr lang="it-IT" dirty="0" err="1"/>
              <a:t>leggibiltà</a:t>
            </a:r>
            <a:r>
              <a:rPr lang="it-IT" dirty="0"/>
              <a:t> e la valutazione, attraverso l'esecuzione dei casi di test originali, dell'integrità del suo comportamento.</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53</a:t>
            </a:fld>
            <a:endParaRPr lang="en-GB"/>
          </a:p>
        </p:txBody>
      </p:sp>
    </p:spTree>
    <p:extLst>
      <p:ext uri="{BB962C8B-B14F-4D97-AF65-F5344CB8AC3E}">
        <p14:creationId xmlns:p14="http://schemas.microsoft.com/office/powerpoint/2010/main" val="585043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Ora possiamo rispondere alla prima domanda di ricerca che si siamo posti: </a:t>
            </a:r>
            <a:br>
              <a:rPr lang="it-IT" dirty="0"/>
            </a:br>
            <a:r>
              <a:rPr lang="it-IT" dirty="0"/>
              <a:t>Che impatto ha avuto il modello di </a:t>
            </a:r>
            <a:r>
              <a:rPr lang="it-IT" dirty="0" err="1"/>
              <a:t>miglioramente</a:t>
            </a:r>
            <a:r>
              <a:rPr lang="it-IT" dirty="0"/>
              <a:t> della leggibilità su istanze inizialmente considerate poco mediamente o altamente leggibili?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54</a:t>
            </a:fld>
            <a:endParaRPr lang="en-GB"/>
          </a:p>
        </p:txBody>
      </p:sp>
    </p:spTree>
    <p:extLst>
      <p:ext uri="{BB962C8B-B14F-4D97-AF65-F5344CB8AC3E}">
        <p14:creationId xmlns:p14="http://schemas.microsoft.com/office/powerpoint/2010/main" val="2416214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Osseriviamo</a:t>
            </a:r>
            <a:r>
              <a:rPr lang="it-IT" dirty="0"/>
              <a:t> i risultati e proviamo a rispondere alla domanda. L’asse delle x indica la </a:t>
            </a:r>
            <a:r>
              <a:rPr lang="it-IT" dirty="0" err="1"/>
              <a:t>leggibiltà</a:t>
            </a:r>
            <a:r>
              <a:rPr lang="it-IT" dirty="0"/>
              <a:t> prima dell’applicazione del modello di miglioramento, e l’asse delle y indica la leggibilità dei metodi dopo aver applicato il modello. </a:t>
            </a:r>
            <a:br>
              <a:rPr lang="it-IT" dirty="0"/>
            </a:br>
            <a:r>
              <a:rPr lang="it-IT" dirty="0"/>
              <a:t>Come possiamo osservare la maggior parte dei risultati tende a non presentare evidenti miglioramenti. Tuttavia è interessante notare alcuni </a:t>
            </a:r>
            <a:r>
              <a:rPr lang="it-IT" dirty="0" err="1"/>
              <a:t>outliers</a:t>
            </a:r>
            <a:r>
              <a:rPr lang="it-IT" dirty="0"/>
              <a:t>.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55</a:t>
            </a:fld>
            <a:endParaRPr lang="en-GB"/>
          </a:p>
        </p:txBody>
      </p:sp>
    </p:spTree>
    <p:extLst>
      <p:ext uri="{BB962C8B-B14F-4D97-AF65-F5344CB8AC3E}">
        <p14:creationId xmlns:p14="http://schemas.microsoft.com/office/powerpoint/2010/main" val="10032428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Nello specifico possiamo osservare che, per i metodi inizialmente poco leggibili, assistiamo ai maggiori miglioramenti in termini di leggibilità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56</a:t>
            </a:fld>
            <a:endParaRPr lang="en-GB"/>
          </a:p>
        </p:txBody>
      </p:sp>
    </p:spTree>
    <p:extLst>
      <p:ext uri="{BB962C8B-B14F-4D97-AF65-F5344CB8AC3E}">
        <p14:creationId xmlns:p14="http://schemas.microsoft.com/office/powerpoint/2010/main" val="1160616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Nello specifico possiamo osservare che, per i metodi inizialmente poco leggibili, assistiamo ai maggiori miglioramenti in termini di leggibilità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57</a:t>
            </a:fld>
            <a:endParaRPr lang="en-GB"/>
          </a:p>
        </p:txBody>
      </p:sp>
    </p:spTree>
    <p:extLst>
      <p:ext uri="{BB962C8B-B14F-4D97-AF65-F5344CB8AC3E}">
        <p14:creationId xmlns:p14="http://schemas.microsoft.com/office/powerpoint/2010/main" val="15160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Mentre per i metodi mediamente leggibili, tali miglioramenti, seppur non cosi marcati sono sempre presenti. Vi è anche qualche caso di peggioramento della leggibilità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58</a:t>
            </a:fld>
            <a:endParaRPr lang="en-GB"/>
          </a:p>
        </p:txBody>
      </p:sp>
    </p:spTree>
    <p:extLst>
      <p:ext uri="{BB962C8B-B14F-4D97-AF65-F5344CB8AC3E}">
        <p14:creationId xmlns:p14="http://schemas.microsoft.com/office/powerpoint/2010/main" val="15827550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Mentre per i metodi mediamente leggibili, tali miglioramenti, seppur non cosi marcati sono sempre presenti. Vi è anche qualche caso di peggioramento della leggibilità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59</a:t>
            </a:fld>
            <a:endParaRPr lang="en-GB"/>
          </a:p>
        </p:txBody>
      </p:sp>
    </p:spTree>
    <p:extLst>
      <p:ext uri="{BB962C8B-B14F-4D97-AF65-F5344CB8AC3E}">
        <p14:creationId xmlns:p14="http://schemas.microsoft.com/office/powerpoint/2010/main" val="18001726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i metodi cosi definiti ad alta </a:t>
            </a:r>
            <a:r>
              <a:rPr lang="it-IT" dirty="0" err="1"/>
              <a:t>leggibillità</a:t>
            </a:r>
            <a:r>
              <a:rPr lang="it-IT" dirty="0"/>
              <a:t>, osserviamo che, quantunque il modello ha applicato </a:t>
            </a:r>
            <a:r>
              <a:rPr lang="it-IT" dirty="0" err="1"/>
              <a:t>refactoring</a:t>
            </a:r>
            <a:r>
              <a:rPr lang="it-IT" dirty="0"/>
              <a:t>, tale operazione ha causato, in due particolari istanze, un modesto calo della leggibilità.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60</a:t>
            </a:fld>
            <a:endParaRPr lang="en-GB"/>
          </a:p>
        </p:txBody>
      </p:sp>
    </p:spTree>
    <p:extLst>
      <p:ext uri="{BB962C8B-B14F-4D97-AF65-F5344CB8AC3E}">
        <p14:creationId xmlns:p14="http://schemas.microsoft.com/office/powerpoint/2010/main" val="902184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i metodi cosi definiti ad alta </a:t>
            </a:r>
            <a:r>
              <a:rPr lang="it-IT" dirty="0" err="1"/>
              <a:t>leggibillità</a:t>
            </a:r>
            <a:r>
              <a:rPr lang="it-IT" dirty="0"/>
              <a:t>, osserviamo che, quantunque il modello ha applicato </a:t>
            </a:r>
            <a:r>
              <a:rPr lang="it-IT" dirty="0" err="1"/>
              <a:t>refactoring</a:t>
            </a:r>
            <a:r>
              <a:rPr lang="it-IT" dirty="0"/>
              <a:t>, tale operazione ha causato, in due particolari istanze, un modesto calo della leggibilità.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61</a:t>
            </a:fld>
            <a:endParaRPr lang="en-GB"/>
          </a:p>
        </p:txBody>
      </p:sp>
    </p:spTree>
    <p:extLst>
      <p:ext uri="{BB962C8B-B14F-4D97-AF65-F5344CB8AC3E}">
        <p14:creationId xmlns:p14="http://schemas.microsoft.com/office/powerpoint/2010/main" val="340971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a:t>
            </a:r>
            <a:r>
              <a:rPr lang="it-IT" dirty="0" err="1"/>
              <a:t>refactoring</a:t>
            </a:r>
            <a:r>
              <a:rPr lang="it-IT" dirty="0"/>
              <a:t>, tuttavia, è operazione costosa, in particolar modo per le aziende poiché, ovviamente, richiede di intervenire nuovamente sul codice.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6</a:t>
            </a:fld>
            <a:endParaRPr lang="en-GB"/>
          </a:p>
        </p:txBody>
      </p:sp>
    </p:spTree>
    <p:extLst>
      <p:ext uri="{BB962C8B-B14F-4D97-AF65-F5344CB8AC3E}">
        <p14:creationId xmlns:p14="http://schemas.microsoft.com/office/powerpoint/2010/main" val="12241660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Cio</a:t>
            </a:r>
            <a:r>
              <a:rPr lang="it-IT" dirty="0"/>
              <a:t> è coerente con i risultati dell’analisi manuale, la quale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62</a:t>
            </a:fld>
            <a:endParaRPr lang="en-GB"/>
          </a:p>
        </p:txBody>
      </p:sp>
    </p:spTree>
    <p:extLst>
      <p:ext uri="{BB962C8B-B14F-4D97-AF65-F5344CB8AC3E}">
        <p14:creationId xmlns:p14="http://schemas.microsoft.com/office/powerpoint/2010/main" val="26203154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riporta un maggiore incremento nei metodi inizialmente a bassa leggibilità e media leggibilità, mentre per i metodi inizialmente ad alta </a:t>
            </a:r>
            <a:r>
              <a:rPr lang="it-IT" dirty="0" err="1"/>
              <a:t>leggibiltà</a:t>
            </a:r>
            <a:r>
              <a:rPr lang="it-IT" dirty="0"/>
              <a:t> non sono stati osservati miglioramenti evidenti</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63</a:t>
            </a:fld>
            <a:endParaRPr lang="en-GB"/>
          </a:p>
        </p:txBody>
      </p:sp>
    </p:spTree>
    <p:extLst>
      <p:ext uri="{BB962C8B-B14F-4D97-AF65-F5344CB8AC3E}">
        <p14:creationId xmlns:p14="http://schemas.microsoft.com/office/powerpoint/2010/main" val="24040866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noProof="0" dirty="0"/>
              <a:t>Per quanto riguarda i decrementi in termini di leggibilità possiamo notare coerenza con i risultati a media e alta leggibilità, mentre per quelli a bassa leggibilità osserviamo una maggiore quantità rispetto a quanto mostrato dal tool di analisi automatica della leggibilità.</a:t>
            </a:r>
            <a:br>
              <a:rPr lang="it-IT" noProof="0" dirty="0"/>
            </a:br>
            <a:r>
              <a:rPr lang="it-IT" noProof="0" dirty="0"/>
              <a:t>Questo a prova del fatto che, procedure automatiche non sempre carpiscono differenze minime.</a:t>
            </a:r>
          </a:p>
        </p:txBody>
      </p:sp>
      <p:sp>
        <p:nvSpPr>
          <p:cNvPr id="4" name="Segnaposto numero diapositiva 3"/>
          <p:cNvSpPr>
            <a:spLocks noGrp="1"/>
          </p:cNvSpPr>
          <p:nvPr>
            <p:ph type="sldNum" sz="quarter" idx="5"/>
          </p:nvPr>
        </p:nvSpPr>
        <p:spPr/>
        <p:txBody>
          <a:bodyPr/>
          <a:lstStyle/>
          <a:p>
            <a:fld id="{CBBA60BD-C5F6-4A84-84CA-C4528AE009BC}" type="slidenum">
              <a:rPr lang="en-GB" smtClean="0"/>
              <a:t>64</a:t>
            </a:fld>
            <a:endParaRPr lang="en-GB"/>
          </a:p>
        </p:txBody>
      </p:sp>
    </p:spTree>
    <p:extLst>
      <p:ext uri="{BB962C8B-B14F-4D97-AF65-F5344CB8AC3E}">
        <p14:creationId xmlns:p14="http://schemas.microsoft.com/office/powerpoint/2010/main" val="11574776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err="1"/>
              <a:t>Rispondiamo</a:t>
            </a:r>
            <a:r>
              <a:rPr lang="en-GB" dirty="0"/>
              <a:t> </a:t>
            </a:r>
            <a:r>
              <a:rPr lang="en-GB" dirty="0" err="1"/>
              <a:t>ora</a:t>
            </a:r>
            <a:r>
              <a:rPr lang="en-GB" dirty="0"/>
              <a:t> </a:t>
            </a:r>
            <a:r>
              <a:rPr lang="en-GB" dirty="0" err="1"/>
              <a:t>alla</a:t>
            </a:r>
            <a:r>
              <a:rPr lang="en-GB" dirty="0"/>
              <a:t> </a:t>
            </a:r>
            <a:r>
              <a:rPr lang="en-GB" dirty="0" err="1"/>
              <a:t>seconda</a:t>
            </a:r>
            <a:r>
              <a:rPr lang="en-GB" dirty="0"/>
              <a:t> </a:t>
            </a:r>
            <a:r>
              <a:rPr lang="en-GB" dirty="0" err="1"/>
              <a:t>domanda</a:t>
            </a:r>
            <a:r>
              <a:rPr lang="en-GB" dirty="0"/>
              <a:t> di ricercar: </a:t>
            </a:r>
            <a:br>
              <a:rPr lang="en-GB" dirty="0"/>
            </a:br>
            <a:r>
              <a:rPr lang="en-GB" dirty="0"/>
              <a:t>Tali </a:t>
            </a:r>
            <a:r>
              <a:rPr lang="en-GB" dirty="0" err="1"/>
              <a:t>modifiche</a:t>
            </a:r>
            <a:r>
              <a:rPr lang="en-GB" dirty="0"/>
              <a:t> </a:t>
            </a:r>
            <a:r>
              <a:rPr lang="en-GB" dirty="0" err="1"/>
              <a:t>hanno</a:t>
            </a:r>
            <a:r>
              <a:rPr lang="en-GB" dirty="0"/>
              <a:t> </a:t>
            </a:r>
            <a:r>
              <a:rPr lang="en-GB" dirty="0" err="1"/>
              <a:t>alterato</a:t>
            </a:r>
            <a:r>
              <a:rPr lang="en-GB" dirty="0"/>
              <a:t> il </a:t>
            </a:r>
            <a:r>
              <a:rPr lang="en-GB" dirty="0" err="1"/>
              <a:t>comportamento</a:t>
            </a:r>
            <a:r>
              <a:rPr lang="en-GB" dirty="0"/>
              <a:t> del </a:t>
            </a:r>
            <a:r>
              <a:rPr lang="en-GB" dirty="0" err="1"/>
              <a:t>codice</a:t>
            </a:r>
            <a:r>
              <a:rPr lang="en-GB" dirty="0"/>
              <a:t> </a:t>
            </a:r>
            <a:r>
              <a:rPr lang="en-GB" dirty="0" err="1"/>
              <a:t>originale</a:t>
            </a:r>
            <a:r>
              <a:rPr lang="en-GB" dirty="0"/>
              <a:t>? </a:t>
            </a:r>
          </a:p>
        </p:txBody>
      </p:sp>
      <p:sp>
        <p:nvSpPr>
          <p:cNvPr id="4" name="Segnaposto numero diapositiva 3"/>
          <p:cNvSpPr>
            <a:spLocks noGrp="1"/>
          </p:cNvSpPr>
          <p:nvPr>
            <p:ph type="sldNum" sz="quarter" idx="5"/>
          </p:nvPr>
        </p:nvSpPr>
        <p:spPr/>
        <p:txBody>
          <a:bodyPr/>
          <a:lstStyle/>
          <a:p>
            <a:fld id="{CBBA60BD-C5F6-4A84-84CA-C4528AE009BC}" type="slidenum">
              <a:rPr lang="en-GB" smtClean="0"/>
              <a:t>65</a:t>
            </a:fld>
            <a:endParaRPr lang="en-GB"/>
          </a:p>
        </p:txBody>
      </p:sp>
    </p:spTree>
    <p:extLst>
      <p:ext uri="{BB962C8B-B14F-4D97-AF65-F5344CB8AC3E}">
        <p14:creationId xmlns:p14="http://schemas.microsoft.com/office/powerpoint/2010/main" val="30573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Notiamo che, per la maggior parte dei metodi, la correttezza viene alterata. Difatti, un 61% dei metodi è risultato compromesso direttamente durante l'analisi manuale, e per le rimanenti istanze solo un 20,6% ha passato con successo i casi di test.</a:t>
            </a:r>
            <a:br>
              <a:rPr lang="it-IT" dirty="0"/>
            </a:br>
            <a:br>
              <a:rPr lang="it-IT" dirty="0"/>
            </a:br>
            <a:r>
              <a:rPr lang="it-IT" dirty="0"/>
              <a:t>Metti esempio di errore sintattico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66</a:t>
            </a:fld>
            <a:endParaRPr lang="en-GB"/>
          </a:p>
        </p:txBody>
      </p:sp>
    </p:spTree>
    <p:extLst>
      <p:ext uri="{BB962C8B-B14F-4D97-AF65-F5344CB8AC3E}">
        <p14:creationId xmlns:p14="http://schemas.microsoft.com/office/powerpoint/2010/main" val="37500300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Possiamo oltretutto notare che i metodi per cui avviene un maggiore fallimento dei casi di test sono quelli di bassa e media leggibilità. Ciò è coerente con i risultati sull'analisi della </a:t>
            </a:r>
            <a:r>
              <a:rPr lang="it-IT" dirty="0" err="1"/>
              <a:t>leggibiltà</a:t>
            </a:r>
            <a:r>
              <a:rPr lang="it-IT" dirty="0"/>
              <a:t>, </a:t>
            </a:r>
            <a:r>
              <a:rPr lang="it-IT" dirty="0" err="1"/>
              <a:t>poiche</a:t>
            </a:r>
            <a:r>
              <a:rPr lang="it-IT" dirty="0"/>
              <a:t> sono proprio queste le due categorie per cui sono state registrati i maggiori picchi in termini di modifiche.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67</a:t>
            </a:fld>
            <a:endParaRPr lang="en-GB"/>
          </a:p>
        </p:txBody>
      </p:sp>
    </p:spTree>
    <p:extLst>
      <p:ext uri="{BB962C8B-B14F-4D97-AF65-F5344CB8AC3E}">
        <p14:creationId xmlns:p14="http://schemas.microsoft.com/office/powerpoint/2010/main" val="36263316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a:t>
            </a:r>
            <a:r>
              <a:rPr lang="en-GB" dirty="0" err="1"/>
              <a:t>conclusione</a:t>
            </a:r>
            <a:r>
              <a:rPr lang="en-GB" dirty="0"/>
              <a:t>, il nostro </a:t>
            </a:r>
            <a:r>
              <a:rPr lang="en-GB" dirty="0" err="1"/>
              <a:t>lavoro</a:t>
            </a:r>
            <a:r>
              <a:rPr lang="en-GB" dirty="0"/>
              <a:t> </a:t>
            </a:r>
            <a:r>
              <a:rPr lang="en-GB" dirty="0" err="1"/>
              <a:t>si</a:t>
            </a:r>
            <a:r>
              <a:rPr lang="en-GB" dirty="0"/>
              <a:t> è </a:t>
            </a:r>
            <a:r>
              <a:rPr lang="en-GB" dirty="0" err="1"/>
              <a:t>occupato</a:t>
            </a:r>
            <a:r>
              <a:rPr lang="en-GB" dirty="0"/>
              <a:t> di </a:t>
            </a:r>
            <a:r>
              <a:rPr lang="en-GB" dirty="0" err="1"/>
              <a:t>definire</a:t>
            </a:r>
            <a:r>
              <a:rPr lang="en-GB" dirty="0"/>
              <a:t> </a:t>
            </a:r>
            <a:r>
              <a:rPr lang="en-GB" dirty="0" err="1"/>
              <a:t>una</a:t>
            </a:r>
            <a:r>
              <a:rPr lang="en-GB" dirty="0"/>
              <a:t> </a:t>
            </a:r>
            <a:r>
              <a:rPr lang="en-GB" dirty="0" err="1"/>
              <a:t>procedura</a:t>
            </a:r>
            <a:r>
              <a:rPr lang="en-GB" dirty="0"/>
              <a:t> </a:t>
            </a:r>
            <a:r>
              <a:rPr lang="en-GB" dirty="0" err="1"/>
              <a:t>sperimentale</a:t>
            </a:r>
            <a:r>
              <a:rPr lang="en-GB" dirty="0"/>
              <a:t>  </a:t>
            </a:r>
            <a:r>
              <a:rPr lang="en-GB" dirty="0" err="1"/>
              <a:t>avente</a:t>
            </a:r>
            <a:r>
              <a:rPr lang="en-GB" dirty="0"/>
              <a:t> come </a:t>
            </a:r>
            <a:r>
              <a:rPr lang="en-GB" dirty="0" err="1"/>
              <a:t>obiettivo</a:t>
            </a:r>
            <a:r>
              <a:rPr lang="en-GB" dirty="0"/>
              <a:t> </a:t>
            </a:r>
            <a:r>
              <a:rPr lang="en-GB" dirty="0" err="1"/>
              <a:t>quello</a:t>
            </a:r>
            <a:r>
              <a:rPr lang="en-GB" dirty="0"/>
              <a:t> di </a:t>
            </a:r>
            <a:r>
              <a:rPr lang="en-GB" dirty="0" err="1"/>
              <a:t>mostrare</a:t>
            </a:r>
            <a:r>
              <a:rPr lang="en-GB" dirty="0"/>
              <a:t> </a:t>
            </a:r>
            <a:r>
              <a:rPr lang="en-GB" dirty="0" err="1"/>
              <a:t>l’efficacia</a:t>
            </a:r>
            <a:r>
              <a:rPr lang="en-GB" dirty="0"/>
              <a:t> </a:t>
            </a:r>
            <a:r>
              <a:rPr lang="en-GB" dirty="0" err="1"/>
              <a:t>delle</a:t>
            </a:r>
            <a:r>
              <a:rPr lang="en-GB" dirty="0"/>
              <a:t> </a:t>
            </a:r>
            <a:r>
              <a:rPr lang="en-GB" dirty="0" err="1"/>
              <a:t>attuali</a:t>
            </a:r>
            <a:r>
              <a:rPr lang="en-GB" dirty="0"/>
              <a:t> </a:t>
            </a:r>
            <a:r>
              <a:rPr lang="en-GB" dirty="0" err="1"/>
              <a:t>ricerche</a:t>
            </a:r>
            <a:r>
              <a:rPr lang="en-GB" dirty="0"/>
              <a:t> in </a:t>
            </a:r>
            <a:r>
              <a:rPr lang="en-GB" dirty="0" err="1"/>
              <a:t>termin</a:t>
            </a:r>
            <a:r>
              <a:rPr lang="en-GB" dirty="0"/>
              <a:t> di refactoring automatic</a:t>
            </a:r>
            <a:br>
              <a:rPr lang="en-GB" dirty="0"/>
            </a:br>
            <a:r>
              <a:rPr lang="it-IT" dirty="0"/>
              <a:t>Mostrando che, sebbene non sia ancora pratico da applicare, il concetto di automatizzazione delle procedure di </a:t>
            </a:r>
            <a:r>
              <a:rPr lang="it-IT" dirty="0" err="1"/>
              <a:t>refacrtoring</a:t>
            </a:r>
            <a:r>
              <a:rPr lang="it-IT" dirty="0"/>
              <a:t>, al fine di migliorare la leggibilità, rimane estremamente promettente.</a:t>
            </a:r>
          </a:p>
          <a:p>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68</a:t>
            </a:fld>
            <a:endParaRPr lang="en-GB"/>
          </a:p>
        </p:txBody>
      </p:sp>
    </p:spTree>
    <p:extLst>
      <p:ext uri="{BB962C8B-B14F-4D97-AF65-F5344CB8AC3E}">
        <p14:creationId xmlns:p14="http://schemas.microsoft.com/office/powerpoint/2010/main" val="8591694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err="1"/>
              <a:t>Grazie</a:t>
            </a:r>
            <a:r>
              <a:rPr lang="en-GB" dirty="0"/>
              <a:t> per </a:t>
            </a:r>
            <a:r>
              <a:rPr lang="en-GB" dirty="0" err="1"/>
              <a:t>l’attenzione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69</a:t>
            </a:fld>
            <a:endParaRPr lang="en-GB"/>
          </a:p>
        </p:txBody>
      </p:sp>
    </p:spTree>
    <p:extLst>
      <p:ext uri="{BB962C8B-B14F-4D97-AF65-F5344CB8AC3E}">
        <p14:creationId xmlns:p14="http://schemas.microsoft.com/office/powerpoint/2010/main" val="2607425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Ma se esistesse un modo per automatizzare questo processo? In tal caso la procedura di </a:t>
            </a:r>
            <a:r>
              <a:rPr lang="it-IT" dirty="0" err="1"/>
              <a:t>refactoring</a:t>
            </a:r>
            <a:r>
              <a:rPr lang="it-IT" dirty="0"/>
              <a:t> graverebbe meno sulle casse delle aziende.</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7</a:t>
            </a:fld>
            <a:endParaRPr lang="en-GB"/>
          </a:p>
        </p:txBody>
      </p:sp>
    </p:spTree>
    <p:extLst>
      <p:ext uri="{BB962C8B-B14F-4D97-AF65-F5344CB8AC3E}">
        <p14:creationId xmlns:p14="http://schemas.microsoft.com/office/powerpoint/2010/main" val="208127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 fine di perseguire un approccio automatico, vi è la necessità di uno strumento in grado di valutare automaticamente uno score di leggibilità e di un agente che sia in grado applicare, in automatico, operazioni di </a:t>
            </a:r>
            <a:r>
              <a:rPr lang="it-IT" dirty="0" err="1"/>
              <a:t>refactoring</a:t>
            </a:r>
            <a:r>
              <a:rPr lang="it-IT" dirty="0"/>
              <a:t> qualora fosse necessario. Abbiamo trovato i due potenziali strumenti esplorando la letteratura scientifica. </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8</a:t>
            </a:fld>
            <a:endParaRPr lang="en-GB"/>
          </a:p>
        </p:txBody>
      </p:sp>
    </p:spTree>
    <p:extLst>
      <p:ext uri="{BB962C8B-B14F-4D97-AF65-F5344CB8AC3E}">
        <p14:creationId xmlns:p14="http://schemas.microsoft.com/office/powerpoint/2010/main" val="1711466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particolare un primo lavoro, di Scalabrino et al. ha previsto la definizione di un modello in grado di restituire, dato un frammento di codice in input, uno score di leggibilità in output.</a:t>
            </a:r>
            <a:endParaRPr lang="en-GB" dirty="0"/>
          </a:p>
        </p:txBody>
      </p:sp>
      <p:sp>
        <p:nvSpPr>
          <p:cNvPr id="4" name="Segnaposto numero diapositiva 3"/>
          <p:cNvSpPr>
            <a:spLocks noGrp="1"/>
          </p:cNvSpPr>
          <p:nvPr>
            <p:ph type="sldNum" sz="quarter" idx="5"/>
          </p:nvPr>
        </p:nvSpPr>
        <p:spPr/>
        <p:txBody>
          <a:bodyPr/>
          <a:lstStyle/>
          <a:p>
            <a:fld id="{CBBA60BD-C5F6-4A84-84CA-C4528AE009BC}" type="slidenum">
              <a:rPr lang="en-GB" smtClean="0"/>
              <a:t>9</a:t>
            </a:fld>
            <a:endParaRPr lang="en-GB"/>
          </a:p>
        </p:txBody>
      </p:sp>
    </p:spTree>
    <p:extLst>
      <p:ext uri="{BB962C8B-B14F-4D97-AF65-F5344CB8AC3E}">
        <p14:creationId xmlns:p14="http://schemas.microsoft.com/office/powerpoint/2010/main" val="2310887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endParaRPr lang="de-DE"/>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29.04.2024</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18619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29.04.2024</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42446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endParaRPr lang="de-DE"/>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29.04.2024</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02684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29.04.2024</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26318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endParaRPr lang="de-DE"/>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F64A8E5F-40E5-4553-9F3C-699F1A5B8145}" type="datetimeFigureOut">
              <a:rPr lang="de-DE" smtClean="0"/>
              <a:t>29.04.2024</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57739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data 4"/>
          <p:cNvSpPr>
            <a:spLocks noGrp="1"/>
          </p:cNvSpPr>
          <p:nvPr>
            <p:ph type="dt" sz="half" idx="10"/>
          </p:nvPr>
        </p:nvSpPr>
        <p:spPr/>
        <p:txBody>
          <a:bodyPr/>
          <a:lstStyle/>
          <a:p>
            <a:fld id="{F64A8E5F-40E5-4553-9F3C-699F1A5B8145}" type="datetimeFigureOut">
              <a:rPr lang="de-DE" smtClean="0"/>
              <a:t>29.04.2024</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284089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endParaRPr lang="de-DE"/>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7" name="Segnaposto data 6"/>
          <p:cNvSpPr>
            <a:spLocks noGrp="1"/>
          </p:cNvSpPr>
          <p:nvPr>
            <p:ph type="dt" sz="half" idx="10"/>
          </p:nvPr>
        </p:nvSpPr>
        <p:spPr/>
        <p:txBody>
          <a:bodyPr/>
          <a:lstStyle/>
          <a:p>
            <a:fld id="{F64A8E5F-40E5-4553-9F3C-699F1A5B8145}" type="datetimeFigureOut">
              <a:rPr lang="de-DE" smtClean="0"/>
              <a:t>29.04.2024</a:t>
            </a:fld>
            <a:endParaRPr lang="de-DE"/>
          </a:p>
        </p:txBody>
      </p:sp>
      <p:sp>
        <p:nvSpPr>
          <p:cNvPr id="8" name="Segnaposto piè di pagina 7"/>
          <p:cNvSpPr>
            <a:spLocks noGrp="1"/>
          </p:cNvSpPr>
          <p:nvPr>
            <p:ph type="ftr" sz="quarter" idx="11"/>
          </p:nvPr>
        </p:nvSpPr>
        <p:spPr/>
        <p:txBody>
          <a:bodyPr/>
          <a:lstStyle/>
          <a:p>
            <a:endParaRPr lang="de-DE"/>
          </a:p>
        </p:txBody>
      </p:sp>
      <p:sp>
        <p:nvSpPr>
          <p:cNvPr id="9" name="Segnaposto numero diapositiva 8"/>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74798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data 2"/>
          <p:cNvSpPr>
            <a:spLocks noGrp="1"/>
          </p:cNvSpPr>
          <p:nvPr>
            <p:ph type="dt" sz="half" idx="10"/>
          </p:nvPr>
        </p:nvSpPr>
        <p:spPr/>
        <p:txBody>
          <a:bodyPr/>
          <a:lstStyle/>
          <a:p>
            <a:fld id="{F64A8E5F-40E5-4553-9F3C-699F1A5B8145}" type="datetimeFigureOut">
              <a:rPr lang="de-DE" smtClean="0"/>
              <a:t>29.04.2024</a:t>
            </a:fld>
            <a:endParaRPr lang="de-DE"/>
          </a:p>
        </p:txBody>
      </p:sp>
      <p:sp>
        <p:nvSpPr>
          <p:cNvPr id="4" name="Segnaposto piè di pagina 3"/>
          <p:cNvSpPr>
            <a:spLocks noGrp="1"/>
          </p:cNvSpPr>
          <p:nvPr>
            <p:ph type="ftr" sz="quarter" idx="11"/>
          </p:nvPr>
        </p:nvSpPr>
        <p:spPr/>
        <p:txBody>
          <a:bodyPr/>
          <a:lstStyle/>
          <a:p>
            <a:endParaRPr lang="de-DE"/>
          </a:p>
        </p:txBody>
      </p:sp>
      <p:sp>
        <p:nvSpPr>
          <p:cNvPr id="5" name="Segnaposto numero diapositiva 4"/>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3178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F64A8E5F-40E5-4553-9F3C-699F1A5B8145}" type="datetimeFigureOut">
              <a:rPr lang="de-DE" smtClean="0"/>
              <a:t>29.04.2024</a:t>
            </a:fld>
            <a:endParaRPr lang="de-DE"/>
          </a:p>
        </p:txBody>
      </p:sp>
      <p:sp>
        <p:nvSpPr>
          <p:cNvPr id="3" name="Segnaposto piè di pagina 2"/>
          <p:cNvSpPr>
            <a:spLocks noGrp="1"/>
          </p:cNvSpPr>
          <p:nvPr>
            <p:ph type="ftr" sz="quarter" idx="11"/>
          </p:nvPr>
        </p:nvSpPr>
        <p:spPr/>
        <p:txBody>
          <a:bodyPr/>
          <a:lstStyle/>
          <a:p>
            <a:endParaRPr lang="de-DE"/>
          </a:p>
        </p:txBody>
      </p:sp>
      <p:sp>
        <p:nvSpPr>
          <p:cNvPr id="4" name="Segnaposto numero diapositiva 3"/>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894095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29.04.2024</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36581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29.04.2024</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688576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endParaRPr lang="de-DE"/>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4A8E5F-40E5-4553-9F3C-699F1A5B8145}" type="datetimeFigureOut">
              <a:rPr lang="de-DE" smtClean="0"/>
              <a:t>29.04.2024</a:t>
            </a:fld>
            <a:endParaRPr lang="de-DE"/>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CD45B7-DFE2-4393-8D37-380FC36BF3AA}" type="slidenum">
              <a:rPr lang="de-DE" smtClean="0"/>
              <a:t>‹N›</a:t>
            </a:fld>
            <a:endParaRPr lang="de-DE"/>
          </a:p>
        </p:txBody>
      </p:sp>
    </p:spTree>
    <p:extLst>
      <p:ext uri="{BB962C8B-B14F-4D97-AF65-F5344CB8AC3E}">
        <p14:creationId xmlns:p14="http://schemas.microsoft.com/office/powerpoint/2010/main" val="1801931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0.png"/><Relationship Id="rId7"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0.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0.png"/><Relationship Id="rId7"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0.png"/></Relationships>
</file>

<file path=ppt/slides/_rels/slide6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0.png"/><Relationship Id="rId7"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0.png"/><Relationship Id="rId4" Type="http://schemas.openxmlformats.org/officeDocument/2006/relationships/image" Target="../media/image430.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55F70F67-C467-4340-4DB7-6027D301A0B1}"/>
              </a:ext>
            </a:extLst>
          </p:cNvPr>
          <p:cNvSpPr/>
          <p:nvPr/>
        </p:nvSpPr>
        <p:spPr>
          <a:xfrm>
            <a:off x="0" y="0"/>
            <a:ext cx="12192000" cy="6858000"/>
          </a:xfrm>
          <a:prstGeom prst="rect">
            <a:avLst/>
          </a:prstGeom>
          <a:solidFill>
            <a:schemeClr val="bg1"/>
          </a:solidFill>
          <a:ln>
            <a:solidFill>
              <a:srgbClr val="FFF2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latin typeface="Verdana Pro"/>
            </a:endParaRPr>
          </a:p>
        </p:txBody>
      </p:sp>
      <p:sp>
        <p:nvSpPr>
          <p:cNvPr id="2" name="CasellaDiTesto 1">
            <a:extLst>
              <a:ext uri="{FF2B5EF4-FFF2-40B4-BE49-F238E27FC236}">
                <a16:creationId xmlns:a16="http://schemas.microsoft.com/office/drawing/2014/main" id="{37902050-00CC-B55F-A792-74BF70CFCCD5}"/>
              </a:ext>
            </a:extLst>
          </p:cNvPr>
          <p:cNvSpPr txBox="1"/>
          <p:nvPr/>
        </p:nvSpPr>
        <p:spPr>
          <a:xfrm>
            <a:off x="4105547" y="284210"/>
            <a:ext cx="397074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200" dirty="0">
                <a:latin typeface="Verdana Pro"/>
              </a:rPr>
              <a:t>University</a:t>
            </a:r>
            <a:r>
              <a:rPr lang="it-IT" sz="3200" dirty="0"/>
              <a:t> of Molise</a:t>
            </a:r>
          </a:p>
        </p:txBody>
      </p:sp>
      <p:sp>
        <p:nvSpPr>
          <p:cNvPr id="3" name="CasellaDiTesto 2">
            <a:extLst>
              <a:ext uri="{FF2B5EF4-FFF2-40B4-BE49-F238E27FC236}">
                <a16:creationId xmlns:a16="http://schemas.microsoft.com/office/drawing/2014/main" id="{5DDB6F05-1069-5751-6AE3-A6C939953410}"/>
              </a:ext>
            </a:extLst>
          </p:cNvPr>
          <p:cNvSpPr txBox="1"/>
          <p:nvPr/>
        </p:nvSpPr>
        <p:spPr>
          <a:xfrm>
            <a:off x="2069252" y="2844408"/>
            <a:ext cx="804333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800" b="1" dirty="0">
                <a:latin typeface="Verdana Pro"/>
                <a:ea typeface="+mn-lt"/>
                <a:cs typeface="+mn-lt"/>
              </a:rPr>
              <a:t>An </a:t>
            </a:r>
            <a:r>
              <a:rPr lang="en-GB" sz="2800" b="1" dirty="0">
                <a:latin typeface="Verdana Pro"/>
                <a:ea typeface="+mn-lt"/>
                <a:cs typeface="+mn-lt"/>
              </a:rPr>
              <a:t>Empirical</a:t>
            </a:r>
            <a:r>
              <a:rPr lang="it-IT" sz="2800" b="1" dirty="0">
                <a:latin typeface="Verdana Pro"/>
                <a:ea typeface="+mn-lt"/>
                <a:cs typeface="+mn-lt"/>
              </a:rPr>
              <a:t> Exploration of Deep</a:t>
            </a:r>
          </a:p>
          <a:p>
            <a:pPr algn="ctr"/>
            <a:r>
              <a:rPr lang="it-IT" sz="2800" b="1" dirty="0">
                <a:latin typeface="Verdana Pro"/>
                <a:ea typeface="+mn-lt"/>
                <a:cs typeface="+mn-lt"/>
              </a:rPr>
              <a:t>Learning Techniques for Automated</a:t>
            </a:r>
            <a:endParaRPr lang="it-IT" sz="2800" b="1" dirty="0">
              <a:latin typeface="Verdana Pro"/>
            </a:endParaRPr>
          </a:p>
          <a:p>
            <a:pPr algn="ctr"/>
            <a:r>
              <a:rPr lang="it-IT" sz="2800" b="1" dirty="0">
                <a:latin typeface="Verdana Pro"/>
                <a:ea typeface="+mn-lt"/>
                <a:cs typeface="+mn-lt"/>
              </a:rPr>
              <a:t>Enhancement of Code Readability in</a:t>
            </a:r>
            <a:endParaRPr lang="it-IT" sz="2800" b="1" dirty="0">
              <a:latin typeface="Verdana Pro"/>
            </a:endParaRPr>
          </a:p>
          <a:p>
            <a:pPr algn="ctr"/>
            <a:r>
              <a:rPr lang="it-IT" sz="2800" b="1" dirty="0">
                <a:latin typeface="Verdana Pro"/>
                <a:ea typeface="+mn-lt"/>
                <a:cs typeface="+mn-lt"/>
              </a:rPr>
              <a:t>Large-Scale Software Repositories</a:t>
            </a:r>
            <a:endParaRPr lang="it-IT" sz="2800" b="1" dirty="0">
              <a:latin typeface="Verdana Pro"/>
            </a:endParaRPr>
          </a:p>
        </p:txBody>
      </p:sp>
      <p:sp>
        <p:nvSpPr>
          <p:cNvPr id="5" name="CasellaDiTesto 4">
            <a:extLst>
              <a:ext uri="{FF2B5EF4-FFF2-40B4-BE49-F238E27FC236}">
                <a16:creationId xmlns:a16="http://schemas.microsoft.com/office/drawing/2014/main" id="{A4F74681-9524-134F-9D66-E83AD8366486}"/>
              </a:ext>
            </a:extLst>
          </p:cNvPr>
          <p:cNvSpPr txBox="1"/>
          <p:nvPr/>
        </p:nvSpPr>
        <p:spPr>
          <a:xfrm>
            <a:off x="375920" y="5608320"/>
            <a:ext cx="30276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2400" dirty="0" err="1">
                <a:latin typeface="Verdana Pro"/>
              </a:rPr>
              <a:t>Student</a:t>
            </a:r>
            <a:r>
              <a:rPr lang="it-IT" sz="2400" dirty="0">
                <a:latin typeface="Verdana Pro"/>
              </a:rPr>
              <a:t>:</a:t>
            </a:r>
            <a:endParaRPr lang="it-IT" sz="2400" dirty="0">
              <a:latin typeface="Aptos" panose="020B0004020202020204"/>
            </a:endParaRPr>
          </a:p>
          <a:p>
            <a:r>
              <a:rPr lang="it-IT" sz="2400" dirty="0">
                <a:latin typeface="Verdana Pro"/>
              </a:rPr>
              <a:t>Marco Omicini</a:t>
            </a:r>
          </a:p>
        </p:txBody>
      </p:sp>
      <p:sp>
        <p:nvSpPr>
          <p:cNvPr id="6" name="CasellaDiTesto 5">
            <a:extLst>
              <a:ext uri="{FF2B5EF4-FFF2-40B4-BE49-F238E27FC236}">
                <a16:creationId xmlns:a16="http://schemas.microsoft.com/office/drawing/2014/main" id="{1E940CC2-B3DE-2A04-07A1-835B3F37CBFF}"/>
              </a:ext>
            </a:extLst>
          </p:cNvPr>
          <p:cNvSpPr txBox="1"/>
          <p:nvPr/>
        </p:nvSpPr>
        <p:spPr>
          <a:xfrm>
            <a:off x="5455919" y="6441103"/>
            <a:ext cx="1270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dirty="0"/>
              <a:t>2022/2023</a:t>
            </a:r>
          </a:p>
        </p:txBody>
      </p:sp>
      <p:sp>
        <p:nvSpPr>
          <p:cNvPr id="7" name="CasellaDiTesto 6">
            <a:extLst>
              <a:ext uri="{FF2B5EF4-FFF2-40B4-BE49-F238E27FC236}">
                <a16:creationId xmlns:a16="http://schemas.microsoft.com/office/drawing/2014/main" id="{67297EC7-A91B-994A-ED4E-664363FC3A9C}"/>
              </a:ext>
            </a:extLst>
          </p:cNvPr>
          <p:cNvSpPr txBox="1"/>
          <p:nvPr/>
        </p:nvSpPr>
        <p:spPr>
          <a:xfrm>
            <a:off x="7863839" y="5425440"/>
            <a:ext cx="40944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2400" dirty="0" err="1">
                <a:latin typeface="Verdana Pro"/>
              </a:rPr>
              <a:t>Supervisors</a:t>
            </a:r>
            <a:r>
              <a:rPr lang="it-IT" sz="2400" dirty="0">
                <a:latin typeface="Verdana Pro"/>
              </a:rPr>
              <a:t>:</a:t>
            </a:r>
            <a:endParaRPr lang="it-IT" sz="2400" dirty="0">
              <a:latin typeface="Aptos" panose="020B0004020202020204"/>
            </a:endParaRPr>
          </a:p>
          <a:p>
            <a:r>
              <a:rPr lang="it-IT" sz="2400" dirty="0">
                <a:latin typeface="Verdana Pro"/>
              </a:rPr>
              <a:t>Prof. Simone Scalabrino,</a:t>
            </a:r>
          </a:p>
          <a:p>
            <a:r>
              <a:rPr lang="it-IT" sz="2400" dirty="0">
                <a:latin typeface="Verdana Pro"/>
              </a:rPr>
              <a:t>Dr.   Antonio Vitale </a:t>
            </a:r>
          </a:p>
        </p:txBody>
      </p:sp>
      <p:pic>
        <p:nvPicPr>
          <p:cNvPr id="10" name="Immagine 9" descr="Immagine che contiene simbolo, logo, emblema, Marchio&#10;&#10;Descrizione generata automaticamente">
            <a:extLst>
              <a:ext uri="{FF2B5EF4-FFF2-40B4-BE49-F238E27FC236}">
                <a16:creationId xmlns:a16="http://schemas.microsoft.com/office/drawing/2014/main" id="{BB23FACB-2F8B-DD19-EFA9-BD51FBBE55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193" y="1088971"/>
            <a:ext cx="1535450" cy="1535450"/>
          </a:xfrm>
          <a:prstGeom prst="rect">
            <a:avLst/>
          </a:prstGeom>
        </p:spPr>
      </p:pic>
    </p:spTree>
    <p:extLst>
      <p:ext uri="{BB962C8B-B14F-4D97-AF65-F5344CB8AC3E}">
        <p14:creationId xmlns:p14="http://schemas.microsoft.com/office/powerpoint/2010/main" val="3962583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8F489AD-C760-44B8-D585-BABAE1FC398B}"/>
              </a:ext>
            </a:extLst>
          </p:cNvPr>
          <p:cNvSpPr txBox="1"/>
          <p:nvPr/>
        </p:nvSpPr>
        <p:spPr>
          <a:xfrm>
            <a:off x="868100" y="219919"/>
            <a:ext cx="9016679" cy="1323439"/>
          </a:xfrm>
          <a:prstGeom prst="rect">
            <a:avLst/>
          </a:prstGeom>
          <a:noFill/>
        </p:spPr>
        <p:txBody>
          <a:bodyPr wrap="square" rtlCol="0">
            <a:spAutoFit/>
          </a:bodyPr>
          <a:lstStyle/>
          <a:p>
            <a:r>
              <a:rPr lang="it-IT" sz="4000" b="1" dirty="0" err="1">
                <a:latin typeface="Verdana" panose="020B0604030504040204" pitchFamily="34" charset="0"/>
                <a:ea typeface="Verdana" panose="020B0604030504040204" pitchFamily="34" charset="0"/>
              </a:rPr>
              <a:t>Automatically</a:t>
            </a:r>
            <a:r>
              <a:rPr lang="it-IT" sz="4000" b="1" dirty="0">
                <a:latin typeface="Verdana" panose="020B0604030504040204" pitchFamily="34" charset="0"/>
                <a:ea typeface="Verdana" panose="020B0604030504040204" pitchFamily="34" charset="0"/>
              </a:rPr>
              <a:t> </a:t>
            </a:r>
            <a:r>
              <a:rPr lang="it-IT" sz="4000" b="1" dirty="0" err="1">
                <a:latin typeface="Verdana" panose="020B0604030504040204" pitchFamily="34" charset="0"/>
                <a:ea typeface="Verdana" panose="020B0604030504040204" pitchFamily="34" charset="0"/>
              </a:rPr>
              <a:t>improve</a:t>
            </a:r>
            <a:r>
              <a:rPr lang="it-IT" sz="4000" b="1" dirty="0">
                <a:latin typeface="Verdana" panose="020B0604030504040204" pitchFamily="34" charset="0"/>
                <a:ea typeface="Verdana" panose="020B0604030504040204" pitchFamily="34" charset="0"/>
              </a:rPr>
              <a:t> code </a:t>
            </a:r>
            <a:r>
              <a:rPr lang="it-IT" sz="4000" b="1" dirty="0" err="1">
                <a:latin typeface="Verdana" panose="020B0604030504040204" pitchFamily="34" charset="0"/>
                <a:ea typeface="Verdana" panose="020B0604030504040204" pitchFamily="34" charset="0"/>
              </a:rPr>
              <a:t>readability</a:t>
            </a:r>
            <a:r>
              <a:rPr lang="it-IT" sz="4000" b="1" dirty="0">
                <a:latin typeface="Verdana" panose="020B0604030504040204" pitchFamily="34" charset="0"/>
                <a:ea typeface="Verdana" panose="020B0604030504040204" pitchFamily="34" charset="0"/>
              </a:rPr>
              <a:t> </a:t>
            </a:r>
            <a:endParaRPr lang="en-GB" sz="4000" b="1" dirty="0">
              <a:latin typeface="Verdana" panose="020B0604030504040204" pitchFamily="34" charset="0"/>
              <a:ea typeface="Verdana" panose="020B0604030504040204" pitchFamily="34" charset="0"/>
            </a:endParaRPr>
          </a:p>
        </p:txBody>
      </p:sp>
      <p:pic>
        <p:nvPicPr>
          <p:cNvPr id="5" name="Immagine 4">
            <a:extLst>
              <a:ext uri="{FF2B5EF4-FFF2-40B4-BE49-F238E27FC236}">
                <a16:creationId xmlns:a16="http://schemas.microsoft.com/office/drawing/2014/main" id="{9F52BD4B-1668-B63E-1ECF-32C62A3B50F4}"/>
              </a:ext>
            </a:extLst>
          </p:cNvPr>
          <p:cNvPicPr>
            <a:picLocks noChangeAspect="1"/>
          </p:cNvPicPr>
          <p:nvPr/>
        </p:nvPicPr>
        <p:blipFill>
          <a:blip r:embed="rId3"/>
          <a:stretch>
            <a:fillRect/>
          </a:stretch>
        </p:blipFill>
        <p:spPr>
          <a:xfrm>
            <a:off x="4787643" y="1177596"/>
            <a:ext cx="5775873" cy="4542484"/>
          </a:xfrm>
          <a:prstGeom prst="rect">
            <a:avLst/>
          </a:prstGeom>
          <a:ln w="28575">
            <a:solidFill>
              <a:schemeClr val="tx1">
                <a:lumMod val="95000"/>
                <a:lumOff val="5000"/>
              </a:schemeClr>
            </a:solidFill>
          </a:ln>
        </p:spPr>
      </p:pic>
      <p:cxnSp>
        <p:nvCxnSpPr>
          <p:cNvPr id="4" name="Connettore a gomito 3">
            <a:extLst>
              <a:ext uri="{FF2B5EF4-FFF2-40B4-BE49-F238E27FC236}">
                <a16:creationId xmlns:a16="http://schemas.microsoft.com/office/drawing/2014/main" id="{037D867D-822E-72AA-2AA2-079D93ED8AF8}"/>
              </a:ext>
            </a:extLst>
          </p:cNvPr>
          <p:cNvCxnSpPr>
            <a:cxnSpLocks/>
          </p:cNvCxnSpPr>
          <p:nvPr/>
        </p:nvCxnSpPr>
        <p:spPr>
          <a:xfrm rot="16200000" flipH="1">
            <a:off x="2214880" y="1544320"/>
            <a:ext cx="2275840" cy="2092960"/>
          </a:xfrm>
          <a:prstGeom prst="bentConnector3">
            <a:avLst>
              <a:gd name="adj1" fmla="val 100000"/>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 name="CasellaDiTesto 5">
            <a:extLst>
              <a:ext uri="{FF2B5EF4-FFF2-40B4-BE49-F238E27FC236}">
                <a16:creationId xmlns:a16="http://schemas.microsoft.com/office/drawing/2014/main" id="{9203456C-56E6-1E72-8C06-C1C8E77A1B8E}"/>
              </a:ext>
            </a:extLst>
          </p:cNvPr>
          <p:cNvSpPr txBox="1"/>
          <p:nvPr/>
        </p:nvSpPr>
        <p:spPr>
          <a:xfrm>
            <a:off x="203200" y="5503668"/>
            <a:ext cx="3190240" cy="461665"/>
          </a:xfrm>
          <a:prstGeom prst="rect">
            <a:avLst/>
          </a:prstGeom>
          <a:noFill/>
        </p:spPr>
        <p:txBody>
          <a:bodyPr wrap="square" rtlCol="0">
            <a:spAutoFit/>
          </a:bodyPr>
          <a:lstStyle/>
          <a:p>
            <a:r>
              <a:rPr lang="it-IT" sz="2400" b="1" dirty="0">
                <a:latin typeface="Verdana" panose="020B0604030504040204" pitchFamily="34" charset="0"/>
                <a:ea typeface="Verdana" panose="020B0604030504040204" pitchFamily="34" charset="0"/>
              </a:rPr>
              <a:t>Vitale et. al</a:t>
            </a:r>
          </a:p>
        </p:txBody>
      </p:sp>
    </p:spTree>
    <p:extLst>
      <p:ext uri="{BB962C8B-B14F-4D97-AF65-F5344CB8AC3E}">
        <p14:creationId xmlns:p14="http://schemas.microsoft.com/office/powerpoint/2010/main" val="3940694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magine 2" descr="Immagine che contiene testo, forniture per ufficio, calligrafia, penna&#10;&#10;Descrizione generata automaticamente">
            <a:extLst>
              <a:ext uri="{FF2B5EF4-FFF2-40B4-BE49-F238E27FC236}">
                <a16:creationId xmlns:a16="http://schemas.microsoft.com/office/drawing/2014/main" id="{F99B08C8-7A0E-F737-3243-C168B01DA2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Tree>
    <p:extLst>
      <p:ext uri="{BB962C8B-B14F-4D97-AF65-F5344CB8AC3E}">
        <p14:creationId xmlns:p14="http://schemas.microsoft.com/office/powerpoint/2010/main" val="262680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Immagine 10" descr="Immagine che contiene aria aperta, cielo, neve, persona&#10;&#10;Descrizione generata automaticamente">
            <a:extLst>
              <a:ext uri="{FF2B5EF4-FFF2-40B4-BE49-F238E27FC236}">
                <a16:creationId xmlns:a16="http://schemas.microsoft.com/office/drawing/2014/main" id="{677B4051-31CA-319F-3E47-A981DDD769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110"/>
          <a:stretch/>
        </p:blipFill>
        <p:spPr>
          <a:xfrm>
            <a:off x="20" y="1282"/>
            <a:ext cx="12191980" cy="6856718"/>
          </a:xfrm>
          <a:prstGeom prst="rect">
            <a:avLst/>
          </a:prstGeom>
        </p:spPr>
      </p:pic>
      <p:sp>
        <p:nvSpPr>
          <p:cNvPr id="13" name="CasellaDiTesto 12">
            <a:extLst>
              <a:ext uri="{FF2B5EF4-FFF2-40B4-BE49-F238E27FC236}">
                <a16:creationId xmlns:a16="http://schemas.microsoft.com/office/drawing/2014/main" id="{1BF10663-A231-B2A0-B5F8-FD346035D59A}"/>
              </a:ext>
            </a:extLst>
          </p:cNvPr>
          <p:cNvSpPr txBox="1"/>
          <p:nvPr/>
        </p:nvSpPr>
        <p:spPr>
          <a:xfrm>
            <a:off x="5680488" y="663891"/>
            <a:ext cx="9103777" cy="1015663"/>
          </a:xfrm>
          <a:prstGeom prst="rect">
            <a:avLst/>
          </a:prstGeom>
          <a:noFill/>
          <a:effectLst>
            <a:outerShdw blurRad="50800" dist="38100" dir="8100000" algn="tr" rotWithShape="0">
              <a:prstClr val="black">
                <a:alpha val="40000"/>
              </a:prstClr>
            </a:outerShdw>
          </a:effectLst>
        </p:spPr>
        <p:txBody>
          <a:bodyPr wrap="square" rtlCol="0">
            <a:spAutoFit/>
          </a:bodyPr>
          <a:lstStyle/>
          <a:p>
            <a:r>
              <a:rPr lang="it-IT" sz="6000" b="1" dirty="0">
                <a:ln w="0"/>
                <a:solidFill>
                  <a:schemeClr val="tx1">
                    <a:lumMod val="95000"/>
                    <a:lumOff val="5000"/>
                  </a:schemeClr>
                </a:solidFill>
                <a:effectLst>
                  <a:outerShdw blurRad="38100" dist="25400" dir="5400000" algn="ctr" rotWithShape="0">
                    <a:srgbClr val="6E747A">
                      <a:alpha val="43000"/>
                    </a:srgbClr>
                  </a:outerShdw>
                </a:effectLst>
                <a:latin typeface="Verdana" panose="020B0604030504040204" pitchFamily="34" charset="0"/>
                <a:ea typeface="Verdana" panose="020B0604030504040204" pitchFamily="34" charset="0"/>
              </a:rPr>
              <a:t>Experimental</a:t>
            </a:r>
            <a:endParaRPr lang="en-GB" sz="6000" b="1" dirty="0">
              <a:ln w="0"/>
              <a:solidFill>
                <a:schemeClr val="tx1">
                  <a:lumMod val="95000"/>
                  <a:lumOff val="5000"/>
                </a:schemeClr>
              </a:solidFill>
              <a:effectLst>
                <a:outerShdw blurRad="38100" dist="25400" dir="5400000" algn="ctr" rotWithShape="0">
                  <a:srgbClr val="6E747A">
                    <a:alpha val="43000"/>
                  </a:srgbClr>
                </a:outerShdw>
              </a:effectLst>
              <a:latin typeface="Verdana" panose="020B0604030504040204" pitchFamily="34" charset="0"/>
              <a:ea typeface="Verdana" panose="020B0604030504040204" pitchFamily="34" charset="0"/>
            </a:endParaRPr>
          </a:p>
        </p:txBody>
      </p:sp>
      <p:sp>
        <p:nvSpPr>
          <p:cNvPr id="15" name="CasellaDiTesto 14">
            <a:extLst>
              <a:ext uri="{FF2B5EF4-FFF2-40B4-BE49-F238E27FC236}">
                <a16:creationId xmlns:a16="http://schemas.microsoft.com/office/drawing/2014/main" id="{87E14054-10BC-254D-C5BD-C7E46E50E88F}"/>
              </a:ext>
            </a:extLst>
          </p:cNvPr>
          <p:cNvSpPr txBox="1"/>
          <p:nvPr/>
        </p:nvSpPr>
        <p:spPr>
          <a:xfrm>
            <a:off x="5680488" y="1679554"/>
            <a:ext cx="5546319" cy="1015663"/>
          </a:xfrm>
          <a:prstGeom prst="rect">
            <a:avLst/>
          </a:prstGeom>
          <a:noFill/>
          <a:effectLst>
            <a:outerShdw blurRad="50800" dist="38100" dir="8100000" algn="tr" rotWithShape="0">
              <a:prstClr val="black">
                <a:alpha val="40000"/>
              </a:prstClr>
            </a:outerShdw>
          </a:effectLst>
        </p:spPr>
        <p:txBody>
          <a:bodyPr wrap="square" rtlCol="0">
            <a:spAutoFit/>
          </a:bodyPr>
          <a:lstStyle/>
          <a:p>
            <a:r>
              <a:rPr lang="it-IT" sz="6000" b="1" dirty="0">
                <a:ln w="0"/>
                <a:solidFill>
                  <a:schemeClr val="bg1">
                    <a:lumMod val="85000"/>
                  </a:schemeClr>
                </a:solidFill>
                <a:effectLst>
                  <a:outerShdw blurRad="38100" dist="25400" dir="5400000" algn="ctr" rotWithShape="0">
                    <a:srgbClr val="6E747A">
                      <a:alpha val="43000"/>
                    </a:srgbClr>
                  </a:outerShdw>
                </a:effectLst>
                <a:latin typeface="Verdana" panose="020B0604030504040204" pitchFamily="34" charset="0"/>
                <a:ea typeface="Verdana" panose="020B0604030504040204" pitchFamily="34" charset="0"/>
              </a:rPr>
              <a:t>Procedure</a:t>
            </a:r>
            <a:endParaRPr lang="en-GB" sz="6000" b="1" dirty="0">
              <a:ln w="0"/>
              <a:solidFill>
                <a:schemeClr val="bg1">
                  <a:lumMod val="8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67282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5AEF480-3C90-F104-FF79-8A4BDE44DB76}"/>
              </a:ext>
            </a:extLst>
          </p:cNvPr>
          <p:cNvPicPr>
            <a:picLocks noChangeAspect="1"/>
          </p:cNvPicPr>
          <p:nvPr/>
        </p:nvPicPr>
        <p:blipFill>
          <a:blip r:embed="rId3"/>
          <a:stretch>
            <a:fillRect/>
          </a:stretch>
        </p:blipFill>
        <p:spPr>
          <a:xfrm>
            <a:off x="643467" y="2215811"/>
            <a:ext cx="10905066" cy="2426376"/>
          </a:xfrm>
          <a:prstGeom prst="rect">
            <a:avLst/>
          </a:prstGeom>
        </p:spPr>
      </p:pic>
    </p:spTree>
    <p:extLst>
      <p:ext uri="{BB962C8B-B14F-4D97-AF65-F5344CB8AC3E}">
        <p14:creationId xmlns:p14="http://schemas.microsoft.com/office/powerpoint/2010/main" val="417471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7030C1F-5047-EDC3-5C16-C33B3A732A93}"/>
              </a:ext>
            </a:extLst>
          </p:cNvPr>
          <p:cNvPicPr>
            <a:picLocks noChangeAspect="1"/>
          </p:cNvPicPr>
          <p:nvPr/>
        </p:nvPicPr>
        <p:blipFill>
          <a:blip r:embed="rId3"/>
          <a:stretch>
            <a:fillRect/>
          </a:stretch>
        </p:blipFill>
        <p:spPr>
          <a:xfrm>
            <a:off x="643467" y="2215811"/>
            <a:ext cx="10905066" cy="2426376"/>
          </a:xfrm>
          <a:prstGeom prst="rect">
            <a:avLst/>
          </a:prstGeom>
        </p:spPr>
      </p:pic>
    </p:spTree>
    <p:extLst>
      <p:ext uri="{BB962C8B-B14F-4D97-AF65-F5344CB8AC3E}">
        <p14:creationId xmlns:p14="http://schemas.microsoft.com/office/powerpoint/2010/main" val="935818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3856D18-BA57-FC3B-FB01-DF74CAA417CB}"/>
              </a:ext>
            </a:extLst>
          </p:cNvPr>
          <p:cNvPicPr>
            <a:picLocks noChangeAspect="1"/>
          </p:cNvPicPr>
          <p:nvPr/>
        </p:nvPicPr>
        <p:blipFill>
          <a:blip r:embed="rId3"/>
          <a:stretch>
            <a:fillRect/>
          </a:stretch>
        </p:blipFill>
        <p:spPr>
          <a:xfrm>
            <a:off x="471487" y="2605087"/>
            <a:ext cx="11249025" cy="1647825"/>
          </a:xfrm>
          <a:prstGeom prst="rect">
            <a:avLst/>
          </a:prstGeom>
        </p:spPr>
      </p:pic>
    </p:spTree>
    <p:extLst>
      <p:ext uri="{BB962C8B-B14F-4D97-AF65-F5344CB8AC3E}">
        <p14:creationId xmlns:p14="http://schemas.microsoft.com/office/powerpoint/2010/main" val="2636075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110553C-5520-9CF9-70F2-A98E6A4243ED}"/>
              </a:ext>
            </a:extLst>
          </p:cNvPr>
          <p:cNvPicPr>
            <a:picLocks noChangeAspect="1"/>
          </p:cNvPicPr>
          <p:nvPr/>
        </p:nvPicPr>
        <p:blipFill>
          <a:blip r:embed="rId3"/>
          <a:stretch>
            <a:fillRect/>
          </a:stretch>
        </p:blipFill>
        <p:spPr>
          <a:xfrm>
            <a:off x="380266" y="1396121"/>
            <a:ext cx="11431468" cy="3907399"/>
          </a:xfrm>
          <a:prstGeom prst="rect">
            <a:avLst/>
          </a:prstGeom>
        </p:spPr>
      </p:pic>
    </p:spTree>
    <p:extLst>
      <p:ext uri="{BB962C8B-B14F-4D97-AF65-F5344CB8AC3E}">
        <p14:creationId xmlns:p14="http://schemas.microsoft.com/office/powerpoint/2010/main" val="3997959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10;&#10;Descrizione generata automaticamente">
            <a:extLst>
              <a:ext uri="{FF2B5EF4-FFF2-40B4-BE49-F238E27FC236}">
                <a16:creationId xmlns:a16="http://schemas.microsoft.com/office/drawing/2014/main" id="{897D89F9-6AF5-8ECE-3273-EAFF1476F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40" y="1865493"/>
            <a:ext cx="11043920" cy="3127013"/>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A0596B7E-B3E1-D46C-E130-83256D5D6FAD}"/>
                  </a:ext>
                </a:extLst>
              </p:cNvPr>
              <p:cNvSpPr txBox="1"/>
              <p:nvPr/>
            </p:nvSpPr>
            <p:spPr>
              <a:xfrm>
                <a:off x="692609" y="1017575"/>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0−20%</m:t>
                      </m:r>
                    </m:oMath>
                  </m:oMathPara>
                </a14:m>
                <a:endParaRPr lang="en-GB" sz="1200" dirty="0"/>
              </a:p>
            </p:txBody>
          </p:sp>
        </mc:Choice>
        <mc:Fallback xmlns="">
          <p:sp>
            <p:nvSpPr>
              <p:cNvPr id="2" name="CasellaDiTesto 1">
                <a:extLst>
                  <a:ext uri="{FF2B5EF4-FFF2-40B4-BE49-F238E27FC236}">
                    <a16:creationId xmlns:a16="http://schemas.microsoft.com/office/drawing/2014/main" id="{A0596B7E-B3E1-D46C-E130-83256D5D6FAD}"/>
                  </a:ext>
                </a:extLst>
              </p:cNvPr>
              <p:cNvSpPr txBox="1">
                <a:spLocks noRot="1" noChangeAspect="1" noMove="1" noResize="1" noEditPoints="1" noAdjustHandles="1" noChangeArrowheads="1" noChangeShapeType="1" noTextEdit="1"/>
              </p:cNvSpPr>
              <p:nvPr/>
            </p:nvSpPr>
            <p:spPr>
              <a:xfrm>
                <a:off x="692609" y="1017575"/>
                <a:ext cx="2176713" cy="61555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237DCC38-2169-897F-C229-D3114CED32BA}"/>
                  </a:ext>
                </a:extLst>
              </p:cNvPr>
              <p:cNvSpPr txBox="1"/>
              <p:nvPr/>
            </p:nvSpPr>
            <p:spPr>
              <a:xfrm>
                <a:off x="4847360" y="1017575"/>
                <a:ext cx="249727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i="1" smtClean="0">
                          <a:latin typeface="Cambria Math" panose="02040503050406030204" pitchFamily="18" charset="0"/>
                        </a:rPr>
                        <m:t>4</m:t>
                      </m:r>
                      <m:r>
                        <a:rPr lang="it-IT" sz="4000" b="0" i="1" smtClean="0">
                          <a:latin typeface="Cambria Math" panose="02040503050406030204" pitchFamily="18" charset="0"/>
                        </a:rPr>
                        <m:t>0−60%</m:t>
                      </m:r>
                    </m:oMath>
                  </m:oMathPara>
                </a14:m>
                <a:endParaRPr lang="en-GB" sz="1200" dirty="0"/>
              </a:p>
            </p:txBody>
          </p:sp>
        </mc:Choice>
        <mc:Fallback xmlns="">
          <p:sp>
            <p:nvSpPr>
              <p:cNvPr id="3" name="CasellaDiTesto 2">
                <a:extLst>
                  <a:ext uri="{FF2B5EF4-FFF2-40B4-BE49-F238E27FC236}">
                    <a16:creationId xmlns:a16="http://schemas.microsoft.com/office/drawing/2014/main" id="{237DCC38-2169-897F-C229-D3114CED32BA}"/>
                  </a:ext>
                </a:extLst>
              </p:cNvPr>
              <p:cNvSpPr txBox="1">
                <a:spLocks noRot="1" noChangeAspect="1" noMove="1" noResize="1" noEditPoints="1" noAdjustHandles="1" noChangeArrowheads="1" noChangeShapeType="1" noTextEdit="1"/>
              </p:cNvSpPr>
              <p:nvPr/>
            </p:nvSpPr>
            <p:spPr>
              <a:xfrm>
                <a:off x="4847360" y="1017575"/>
                <a:ext cx="2497279"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579BAA26-68B4-3F30-2F17-FF148E4479AC}"/>
                  </a:ext>
                </a:extLst>
              </p:cNvPr>
              <p:cNvSpPr txBox="1"/>
              <p:nvPr/>
            </p:nvSpPr>
            <p:spPr>
              <a:xfrm>
                <a:off x="9318135" y="1017574"/>
                <a:ext cx="249727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i="1" smtClean="0">
                          <a:latin typeface="Cambria Math" panose="02040503050406030204" pitchFamily="18" charset="0"/>
                        </a:rPr>
                        <m:t>8</m:t>
                      </m:r>
                      <m:r>
                        <a:rPr lang="it-IT" sz="4000" b="0" i="1" smtClean="0">
                          <a:latin typeface="Cambria Math" panose="02040503050406030204" pitchFamily="18" charset="0"/>
                        </a:rPr>
                        <m:t>0−100%</m:t>
                      </m:r>
                    </m:oMath>
                  </m:oMathPara>
                </a14:m>
                <a:endParaRPr lang="en-GB" sz="1200" dirty="0"/>
              </a:p>
            </p:txBody>
          </p:sp>
        </mc:Choice>
        <mc:Fallback xmlns="">
          <p:sp>
            <p:nvSpPr>
              <p:cNvPr id="6" name="CasellaDiTesto 5">
                <a:extLst>
                  <a:ext uri="{FF2B5EF4-FFF2-40B4-BE49-F238E27FC236}">
                    <a16:creationId xmlns:a16="http://schemas.microsoft.com/office/drawing/2014/main" id="{579BAA26-68B4-3F30-2F17-FF148E4479AC}"/>
                  </a:ext>
                </a:extLst>
              </p:cNvPr>
              <p:cNvSpPr txBox="1">
                <a:spLocks noRot="1" noChangeAspect="1" noMove="1" noResize="1" noEditPoints="1" noAdjustHandles="1" noChangeArrowheads="1" noChangeShapeType="1" noTextEdit="1"/>
              </p:cNvSpPr>
              <p:nvPr/>
            </p:nvSpPr>
            <p:spPr>
              <a:xfrm>
                <a:off x="9318135" y="1017574"/>
                <a:ext cx="2497279" cy="615553"/>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962841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DF2ACFA-6ED5-6A9E-BC64-276F9593696E}"/>
              </a:ext>
            </a:extLst>
          </p:cNvPr>
          <p:cNvPicPr>
            <a:picLocks noChangeAspect="1"/>
          </p:cNvPicPr>
          <p:nvPr/>
        </p:nvPicPr>
        <p:blipFill>
          <a:blip r:embed="rId3"/>
          <a:stretch>
            <a:fillRect/>
          </a:stretch>
        </p:blipFill>
        <p:spPr>
          <a:xfrm>
            <a:off x="861414" y="524595"/>
            <a:ext cx="10469171" cy="5808809"/>
          </a:xfrm>
          <a:prstGeom prst="rect">
            <a:avLst/>
          </a:prstGeom>
        </p:spPr>
      </p:pic>
    </p:spTree>
    <p:extLst>
      <p:ext uri="{BB962C8B-B14F-4D97-AF65-F5344CB8AC3E}">
        <p14:creationId xmlns:p14="http://schemas.microsoft.com/office/powerpoint/2010/main" val="2196810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DF2ACFA-6ED5-6A9E-BC64-276F9593696E}"/>
              </a:ext>
            </a:extLst>
          </p:cNvPr>
          <p:cNvPicPr>
            <a:picLocks noChangeAspect="1"/>
          </p:cNvPicPr>
          <p:nvPr/>
        </p:nvPicPr>
        <p:blipFill>
          <a:blip r:embed="rId3"/>
          <a:stretch>
            <a:fillRect/>
          </a:stretch>
        </p:blipFill>
        <p:spPr>
          <a:xfrm>
            <a:off x="861414" y="524595"/>
            <a:ext cx="10469171" cy="5808809"/>
          </a:xfrm>
          <a:prstGeom prst="rect">
            <a:avLst/>
          </a:prstGeom>
        </p:spPr>
      </p:pic>
      <p:sp>
        <p:nvSpPr>
          <p:cNvPr id="2" name="Rettangolo con angoli arrotondati 1">
            <a:extLst>
              <a:ext uri="{FF2B5EF4-FFF2-40B4-BE49-F238E27FC236}">
                <a16:creationId xmlns:a16="http://schemas.microsoft.com/office/drawing/2014/main" id="{25243920-DD31-1556-A67E-12916889E893}"/>
              </a:ext>
            </a:extLst>
          </p:cNvPr>
          <p:cNvSpPr/>
          <p:nvPr/>
        </p:nvSpPr>
        <p:spPr>
          <a:xfrm>
            <a:off x="1851890" y="1599924"/>
            <a:ext cx="2510897" cy="381294"/>
          </a:xfrm>
          <a:prstGeom prst="roundRect">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104663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ilhouette of child sitting behind tree during sunset">
            <a:extLst>
              <a:ext uri="{FF2B5EF4-FFF2-40B4-BE49-F238E27FC236}">
                <a16:creationId xmlns:a16="http://schemas.microsoft.com/office/drawing/2014/main" id="{F1B36EE9-7943-47AA-56D9-DE9313008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045"/>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DE80AF62-A2AA-CFC0-BACD-29857154DC80}"/>
              </a:ext>
            </a:extLst>
          </p:cNvPr>
          <p:cNvSpPr txBox="1"/>
          <p:nvPr/>
        </p:nvSpPr>
        <p:spPr>
          <a:xfrm>
            <a:off x="4654533" y="748050"/>
            <a:ext cx="7541325" cy="1446550"/>
          </a:xfrm>
          <a:prstGeom prst="rect">
            <a:avLst/>
          </a:prstGeom>
          <a:noFill/>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8800" b="1" dirty="0">
                <a:solidFill>
                  <a:srgbClr val="000000"/>
                </a:solidFill>
                <a:latin typeface="Verdana" panose="020B0604030504040204" pitchFamily="34" charset="0"/>
                <a:ea typeface="Verdana" panose="020B0604030504040204" pitchFamily="34" charset="0"/>
              </a:rPr>
              <a:t>Readability</a:t>
            </a:r>
            <a:endParaRPr lang="it-IT" sz="6000" b="1" dirty="0">
              <a:solidFill>
                <a:srgbClr val="0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31018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DF2ACFA-6ED5-6A9E-BC64-276F9593696E}"/>
              </a:ext>
            </a:extLst>
          </p:cNvPr>
          <p:cNvPicPr>
            <a:picLocks noChangeAspect="1"/>
          </p:cNvPicPr>
          <p:nvPr/>
        </p:nvPicPr>
        <p:blipFill>
          <a:blip r:embed="rId3"/>
          <a:stretch>
            <a:fillRect/>
          </a:stretch>
        </p:blipFill>
        <p:spPr>
          <a:xfrm>
            <a:off x="861414" y="524595"/>
            <a:ext cx="10469171" cy="5808809"/>
          </a:xfrm>
          <a:prstGeom prst="rect">
            <a:avLst/>
          </a:prstGeom>
        </p:spPr>
      </p:pic>
      <p:sp>
        <p:nvSpPr>
          <p:cNvPr id="2" name="Rettangolo con angoli arrotondati 1">
            <a:extLst>
              <a:ext uri="{FF2B5EF4-FFF2-40B4-BE49-F238E27FC236}">
                <a16:creationId xmlns:a16="http://schemas.microsoft.com/office/drawing/2014/main" id="{313FA0DD-AC4B-EF85-2A22-1FD632A05941}"/>
              </a:ext>
            </a:extLst>
          </p:cNvPr>
          <p:cNvSpPr/>
          <p:nvPr/>
        </p:nvSpPr>
        <p:spPr>
          <a:xfrm>
            <a:off x="1851890" y="2046964"/>
            <a:ext cx="8104910" cy="848636"/>
          </a:xfrm>
          <a:prstGeom prst="roundRect">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3850028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DF2ACFA-6ED5-6A9E-BC64-276F9593696E}"/>
              </a:ext>
            </a:extLst>
          </p:cNvPr>
          <p:cNvPicPr>
            <a:picLocks noChangeAspect="1"/>
          </p:cNvPicPr>
          <p:nvPr/>
        </p:nvPicPr>
        <p:blipFill>
          <a:blip r:embed="rId3"/>
          <a:stretch>
            <a:fillRect/>
          </a:stretch>
        </p:blipFill>
        <p:spPr>
          <a:xfrm>
            <a:off x="861414" y="524595"/>
            <a:ext cx="10469171" cy="5808809"/>
          </a:xfrm>
          <a:prstGeom prst="rect">
            <a:avLst/>
          </a:prstGeom>
        </p:spPr>
      </p:pic>
      <p:sp>
        <p:nvSpPr>
          <p:cNvPr id="2" name="Rettangolo con angoli arrotondati 1">
            <a:extLst>
              <a:ext uri="{FF2B5EF4-FFF2-40B4-BE49-F238E27FC236}">
                <a16:creationId xmlns:a16="http://schemas.microsoft.com/office/drawing/2014/main" id="{CA58F32A-E192-592C-885E-03ED3DCB15E1}"/>
              </a:ext>
            </a:extLst>
          </p:cNvPr>
          <p:cNvSpPr/>
          <p:nvPr/>
        </p:nvSpPr>
        <p:spPr>
          <a:xfrm>
            <a:off x="1862050" y="2935963"/>
            <a:ext cx="2273070" cy="421917"/>
          </a:xfrm>
          <a:prstGeom prst="roundRect">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1993388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DF2ACFA-6ED5-6A9E-BC64-276F9593696E}"/>
              </a:ext>
            </a:extLst>
          </p:cNvPr>
          <p:cNvPicPr>
            <a:picLocks noChangeAspect="1"/>
          </p:cNvPicPr>
          <p:nvPr/>
        </p:nvPicPr>
        <p:blipFill>
          <a:blip r:embed="rId3"/>
          <a:stretch>
            <a:fillRect/>
          </a:stretch>
        </p:blipFill>
        <p:spPr>
          <a:xfrm>
            <a:off x="861414" y="524595"/>
            <a:ext cx="10469171" cy="5808809"/>
          </a:xfrm>
          <a:prstGeom prst="rect">
            <a:avLst/>
          </a:prstGeom>
        </p:spPr>
      </p:pic>
      <p:sp>
        <p:nvSpPr>
          <p:cNvPr id="2" name="Rettangolo con angoli arrotondati 1">
            <a:extLst>
              <a:ext uri="{FF2B5EF4-FFF2-40B4-BE49-F238E27FC236}">
                <a16:creationId xmlns:a16="http://schemas.microsoft.com/office/drawing/2014/main" id="{7DDFB080-6A66-EFBE-68E9-C65CED7B5219}"/>
              </a:ext>
            </a:extLst>
          </p:cNvPr>
          <p:cNvSpPr/>
          <p:nvPr/>
        </p:nvSpPr>
        <p:spPr>
          <a:xfrm>
            <a:off x="1801090" y="3357879"/>
            <a:ext cx="2273070" cy="421917"/>
          </a:xfrm>
          <a:prstGeom prst="roundRect">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568161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DF2ACFA-6ED5-6A9E-BC64-276F9593696E}"/>
              </a:ext>
            </a:extLst>
          </p:cNvPr>
          <p:cNvPicPr>
            <a:picLocks noChangeAspect="1"/>
          </p:cNvPicPr>
          <p:nvPr/>
        </p:nvPicPr>
        <p:blipFill>
          <a:blip r:embed="rId3"/>
          <a:stretch>
            <a:fillRect/>
          </a:stretch>
        </p:blipFill>
        <p:spPr>
          <a:xfrm>
            <a:off x="861414" y="524595"/>
            <a:ext cx="10469171" cy="5808809"/>
          </a:xfrm>
          <a:prstGeom prst="rect">
            <a:avLst/>
          </a:prstGeom>
        </p:spPr>
      </p:pic>
      <p:sp>
        <p:nvSpPr>
          <p:cNvPr id="2" name="Rettangolo con angoli arrotondati 1">
            <a:extLst>
              <a:ext uri="{FF2B5EF4-FFF2-40B4-BE49-F238E27FC236}">
                <a16:creationId xmlns:a16="http://schemas.microsoft.com/office/drawing/2014/main" id="{FACAD68F-06B5-3C5B-7B34-D15FEEF1C578}"/>
              </a:ext>
            </a:extLst>
          </p:cNvPr>
          <p:cNvSpPr/>
          <p:nvPr/>
        </p:nvSpPr>
        <p:spPr>
          <a:xfrm>
            <a:off x="1831570" y="3819883"/>
            <a:ext cx="7962670" cy="884197"/>
          </a:xfrm>
          <a:prstGeom prst="roundRect">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1900510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DF2ACFA-6ED5-6A9E-BC64-276F9593696E}"/>
              </a:ext>
            </a:extLst>
          </p:cNvPr>
          <p:cNvPicPr>
            <a:picLocks noChangeAspect="1"/>
          </p:cNvPicPr>
          <p:nvPr/>
        </p:nvPicPr>
        <p:blipFill>
          <a:blip r:embed="rId3"/>
          <a:stretch>
            <a:fillRect/>
          </a:stretch>
        </p:blipFill>
        <p:spPr>
          <a:xfrm>
            <a:off x="861414" y="524595"/>
            <a:ext cx="10469171" cy="5808809"/>
          </a:xfrm>
          <a:prstGeom prst="rect">
            <a:avLst/>
          </a:prstGeom>
        </p:spPr>
      </p:pic>
      <p:sp>
        <p:nvSpPr>
          <p:cNvPr id="2" name="Rettangolo con angoli arrotondati 1">
            <a:extLst>
              <a:ext uri="{FF2B5EF4-FFF2-40B4-BE49-F238E27FC236}">
                <a16:creationId xmlns:a16="http://schemas.microsoft.com/office/drawing/2014/main" id="{9EFDB9E3-6291-632B-CECC-203951F41C85}"/>
              </a:ext>
            </a:extLst>
          </p:cNvPr>
          <p:cNvSpPr/>
          <p:nvPr/>
        </p:nvSpPr>
        <p:spPr>
          <a:xfrm>
            <a:off x="1831570" y="4764763"/>
            <a:ext cx="5473470" cy="437157"/>
          </a:xfrm>
          <a:prstGeom prst="roundRect">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113719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DF2ACFA-6ED5-6A9E-BC64-276F9593696E}"/>
              </a:ext>
            </a:extLst>
          </p:cNvPr>
          <p:cNvPicPr>
            <a:picLocks noChangeAspect="1"/>
          </p:cNvPicPr>
          <p:nvPr/>
        </p:nvPicPr>
        <p:blipFill>
          <a:blip r:embed="rId3"/>
          <a:stretch>
            <a:fillRect/>
          </a:stretch>
        </p:blipFill>
        <p:spPr>
          <a:xfrm>
            <a:off x="861414" y="524595"/>
            <a:ext cx="10469171" cy="5808809"/>
          </a:xfrm>
          <a:prstGeom prst="rect">
            <a:avLst/>
          </a:prstGeom>
        </p:spPr>
      </p:pic>
      <p:sp>
        <p:nvSpPr>
          <p:cNvPr id="2" name="Rettangolo con angoli arrotondati 1">
            <a:extLst>
              <a:ext uri="{FF2B5EF4-FFF2-40B4-BE49-F238E27FC236}">
                <a16:creationId xmlns:a16="http://schemas.microsoft.com/office/drawing/2014/main" id="{9EFDB9E3-6291-632B-CECC-203951F41C85}"/>
              </a:ext>
            </a:extLst>
          </p:cNvPr>
          <p:cNvSpPr/>
          <p:nvPr/>
        </p:nvSpPr>
        <p:spPr>
          <a:xfrm>
            <a:off x="1801090" y="5221963"/>
            <a:ext cx="2313710" cy="437157"/>
          </a:xfrm>
          <a:prstGeom prst="roundRect">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accent1">
                  <a:lumMod val="75000"/>
                </a:schemeClr>
              </a:solidFill>
            </a:endParaRPr>
          </a:p>
        </p:txBody>
      </p:sp>
    </p:spTree>
    <p:extLst>
      <p:ext uri="{BB962C8B-B14F-4D97-AF65-F5344CB8AC3E}">
        <p14:creationId xmlns:p14="http://schemas.microsoft.com/office/powerpoint/2010/main" val="2937838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2A95D9F5-4BBD-3B72-A8F5-A5A1047380DC}"/>
              </a:ext>
            </a:extLst>
          </p:cNvPr>
          <p:cNvPicPr>
            <a:picLocks noChangeAspect="1"/>
          </p:cNvPicPr>
          <p:nvPr/>
        </p:nvPicPr>
        <p:blipFill>
          <a:blip r:embed="rId3"/>
          <a:stretch>
            <a:fillRect/>
          </a:stretch>
        </p:blipFill>
        <p:spPr>
          <a:xfrm>
            <a:off x="643467" y="2256705"/>
            <a:ext cx="10905066" cy="2344588"/>
          </a:xfrm>
          <a:prstGeom prst="rect">
            <a:avLst/>
          </a:prstGeom>
        </p:spPr>
      </p:pic>
    </p:spTree>
    <p:extLst>
      <p:ext uri="{BB962C8B-B14F-4D97-AF65-F5344CB8AC3E}">
        <p14:creationId xmlns:p14="http://schemas.microsoft.com/office/powerpoint/2010/main" val="3390140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B8C0E7E-A688-2B27-E3BC-59C7A2F29099}"/>
              </a:ext>
            </a:extLst>
          </p:cNvPr>
          <p:cNvPicPr>
            <a:picLocks noChangeAspect="1"/>
          </p:cNvPicPr>
          <p:nvPr/>
        </p:nvPicPr>
        <p:blipFill>
          <a:blip r:embed="rId3"/>
          <a:stretch>
            <a:fillRect/>
          </a:stretch>
        </p:blipFill>
        <p:spPr>
          <a:xfrm>
            <a:off x="527860" y="96953"/>
            <a:ext cx="11136279" cy="6649378"/>
          </a:xfrm>
          <a:prstGeom prst="rect">
            <a:avLst/>
          </a:prstGeom>
        </p:spPr>
      </p:pic>
    </p:spTree>
    <p:extLst>
      <p:ext uri="{BB962C8B-B14F-4D97-AF65-F5344CB8AC3E}">
        <p14:creationId xmlns:p14="http://schemas.microsoft.com/office/powerpoint/2010/main" val="1846676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B8C0E7E-A688-2B27-E3BC-59C7A2F29099}"/>
              </a:ext>
            </a:extLst>
          </p:cNvPr>
          <p:cNvPicPr>
            <a:picLocks noChangeAspect="1"/>
          </p:cNvPicPr>
          <p:nvPr/>
        </p:nvPicPr>
        <p:blipFill>
          <a:blip r:embed="rId3"/>
          <a:stretch>
            <a:fillRect/>
          </a:stretch>
        </p:blipFill>
        <p:spPr>
          <a:xfrm>
            <a:off x="527860" y="104311"/>
            <a:ext cx="11136279" cy="6649378"/>
          </a:xfrm>
          <a:prstGeom prst="rect">
            <a:avLst/>
          </a:prstGeom>
        </p:spPr>
      </p:pic>
      <p:sp>
        <p:nvSpPr>
          <p:cNvPr id="2" name="Rettangolo con angoli arrotondati 1">
            <a:extLst>
              <a:ext uri="{FF2B5EF4-FFF2-40B4-BE49-F238E27FC236}">
                <a16:creationId xmlns:a16="http://schemas.microsoft.com/office/drawing/2014/main" id="{1AED73F1-EC50-1F53-E5BC-21C71F3E16B6}"/>
              </a:ext>
            </a:extLst>
          </p:cNvPr>
          <p:cNvSpPr/>
          <p:nvPr/>
        </p:nvSpPr>
        <p:spPr>
          <a:xfrm>
            <a:off x="7382256" y="1078992"/>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Rettangolo con angoli arrotondati 3">
            <a:extLst>
              <a:ext uri="{FF2B5EF4-FFF2-40B4-BE49-F238E27FC236}">
                <a16:creationId xmlns:a16="http://schemas.microsoft.com/office/drawing/2014/main" id="{432BB32A-DE85-0E35-5A25-2BD3A7CBE376}"/>
              </a:ext>
            </a:extLst>
          </p:cNvPr>
          <p:cNvSpPr/>
          <p:nvPr/>
        </p:nvSpPr>
        <p:spPr>
          <a:xfrm>
            <a:off x="6827520" y="1414272"/>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 name="Rettangolo con angoli arrotondati 4">
            <a:extLst>
              <a:ext uri="{FF2B5EF4-FFF2-40B4-BE49-F238E27FC236}">
                <a16:creationId xmlns:a16="http://schemas.microsoft.com/office/drawing/2014/main" id="{61BE2E98-5DF0-F687-7D92-9C2B6B3BAF30}"/>
              </a:ext>
            </a:extLst>
          </p:cNvPr>
          <p:cNvSpPr/>
          <p:nvPr/>
        </p:nvSpPr>
        <p:spPr>
          <a:xfrm>
            <a:off x="6827520" y="1706880"/>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Rettangolo con angoli arrotondati 5">
            <a:extLst>
              <a:ext uri="{FF2B5EF4-FFF2-40B4-BE49-F238E27FC236}">
                <a16:creationId xmlns:a16="http://schemas.microsoft.com/office/drawing/2014/main" id="{142F5F23-F812-ABD3-F571-470A9EBC5BEB}"/>
              </a:ext>
            </a:extLst>
          </p:cNvPr>
          <p:cNvSpPr/>
          <p:nvPr/>
        </p:nvSpPr>
        <p:spPr>
          <a:xfrm>
            <a:off x="6827520" y="2286000"/>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Rettangolo con angoli arrotondati 6">
            <a:extLst>
              <a:ext uri="{FF2B5EF4-FFF2-40B4-BE49-F238E27FC236}">
                <a16:creationId xmlns:a16="http://schemas.microsoft.com/office/drawing/2014/main" id="{A53620B1-E5EC-9154-B427-70ADEBC075C3}"/>
              </a:ext>
            </a:extLst>
          </p:cNvPr>
          <p:cNvSpPr/>
          <p:nvPr/>
        </p:nvSpPr>
        <p:spPr>
          <a:xfrm>
            <a:off x="9320784" y="2286000"/>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Rettangolo con angoli arrotondati 7">
            <a:extLst>
              <a:ext uri="{FF2B5EF4-FFF2-40B4-BE49-F238E27FC236}">
                <a16:creationId xmlns:a16="http://schemas.microsoft.com/office/drawing/2014/main" id="{A0942096-2512-BDC2-C8BA-5EC6AC04AD07}"/>
              </a:ext>
            </a:extLst>
          </p:cNvPr>
          <p:cNvSpPr/>
          <p:nvPr/>
        </p:nvSpPr>
        <p:spPr>
          <a:xfrm>
            <a:off x="7748016" y="2596896"/>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9" name="Rettangolo con angoli arrotondati 8">
            <a:extLst>
              <a:ext uri="{FF2B5EF4-FFF2-40B4-BE49-F238E27FC236}">
                <a16:creationId xmlns:a16="http://schemas.microsoft.com/office/drawing/2014/main" id="{38E0BB0C-6DA8-1381-29C7-5FD280800FBC}"/>
              </a:ext>
            </a:extLst>
          </p:cNvPr>
          <p:cNvSpPr/>
          <p:nvPr/>
        </p:nvSpPr>
        <p:spPr>
          <a:xfrm>
            <a:off x="6827520" y="2883408"/>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0" name="Rettangolo con angoli arrotondati 9">
            <a:extLst>
              <a:ext uri="{FF2B5EF4-FFF2-40B4-BE49-F238E27FC236}">
                <a16:creationId xmlns:a16="http://schemas.microsoft.com/office/drawing/2014/main" id="{11BD4831-319C-2687-373D-09D0938C1CE2}"/>
              </a:ext>
            </a:extLst>
          </p:cNvPr>
          <p:cNvSpPr/>
          <p:nvPr/>
        </p:nvSpPr>
        <p:spPr>
          <a:xfrm>
            <a:off x="2040636" y="1174623"/>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1" name="Rettangolo con angoli arrotondati 10">
            <a:extLst>
              <a:ext uri="{FF2B5EF4-FFF2-40B4-BE49-F238E27FC236}">
                <a16:creationId xmlns:a16="http://schemas.microsoft.com/office/drawing/2014/main" id="{ABC3F4E6-9F0D-CF8E-FA58-084D98DDFF06}"/>
              </a:ext>
            </a:extLst>
          </p:cNvPr>
          <p:cNvSpPr/>
          <p:nvPr/>
        </p:nvSpPr>
        <p:spPr>
          <a:xfrm>
            <a:off x="2802636" y="1174623"/>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2" name="Rettangolo con angoli arrotondati 11">
            <a:extLst>
              <a:ext uri="{FF2B5EF4-FFF2-40B4-BE49-F238E27FC236}">
                <a16:creationId xmlns:a16="http://schemas.microsoft.com/office/drawing/2014/main" id="{F8410A5C-FFD6-1561-59A7-42B2CB477C89}"/>
              </a:ext>
            </a:extLst>
          </p:cNvPr>
          <p:cNvSpPr/>
          <p:nvPr/>
        </p:nvSpPr>
        <p:spPr>
          <a:xfrm>
            <a:off x="4412996" y="1174623"/>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3" name="Rettangolo con angoli arrotondati 12">
            <a:extLst>
              <a:ext uri="{FF2B5EF4-FFF2-40B4-BE49-F238E27FC236}">
                <a16:creationId xmlns:a16="http://schemas.microsoft.com/office/drawing/2014/main" id="{84F9DB44-3FD2-867A-8090-803987631659}"/>
              </a:ext>
            </a:extLst>
          </p:cNvPr>
          <p:cNvSpPr/>
          <p:nvPr/>
        </p:nvSpPr>
        <p:spPr>
          <a:xfrm>
            <a:off x="3831893" y="1448943"/>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 name="Rettangolo con angoli arrotondati 13">
            <a:extLst>
              <a:ext uri="{FF2B5EF4-FFF2-40B4-BE49-F238E27FC236}">
                <a16:creationId xmlns:a16="http://schemas.microsoft.com/office/drawing/2014/main" id="{081B3420-4294-E1EA-35BA-54A0201D8B9F}"/>
              </a:ext>
            </a:extLst>
          </p:cNvPr>
          <p:cNvSpPr/>
          <p:nvPr/>
        </p:nvSpPr>
        <p:spPr>
          <a:xfrm>
            <a:off x="4131613" y="1448943"/>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5" name="Rettangolo con angoli arrotondati 14">
            <a:extLst>
              <a:ext uri="{FF2B5EF4-FFF2-40B4-BE49-F238E27FC236}">
                <a16:creationId xmlns:a16="http://schemas.microsoft.com/office/drawing/2014/main" id="{7CE89969-420C-213B-38D1-54A3B86F2941}"/>
              </a:ext>
            </a:extLst>
          </p:cNvPr>
          <p:cNvSpPr/>
          <p:nvPr/>
        </p:nvSpPr>
        <p:spPr>
          <a:xfrm>
            <a:off x="3092753" y="1448943"/>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Rettangolo con angoli arrotondati 15">
            <a:extLst>
              <a:ext uri="{FF2B5EF4-FFF2-40B4-BE49-F238E27FC236}">
                <a16:creationId xmlns:a16="http://schemas.microsoft.com/office/drawing/2014/main" id="{CB2AC3BD-3F2A-973F-0144-FC61CD28E356}"/>
              </a:ext>
            </a:extLst>
          </p:cNvPr>
          <p:cNvSpPr/>
          <p:nvPr/>
        </p:nvSpPr>
        <p:spPr>
          <a:xfrm>
            <a:off x="2483940" y="1448943"/>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7" name="Rettangolo con angoli arrotondati 16">
            <a:extLst>
              <a:ext uri="{FF2B5EF4-FFF2-40B4-BE49-F238E27FC236}">
                <a16:creationId xmlns:a16="http://schemas.microsoft.com/office/drawing/2014/main" id="{2A710880-4D33-11FF-2582-BAD38A1CD9B6}"/>
              </a:ext>
            </a:extLst>
          </p:cNvPr>
          <p:cNvSpPr/>
          <p:nvPr/>
        </p:nvSpPr>
        <p:spPr>
          <a:xfrm>
            <a:off x="2483940" y="1767840"/>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8" name="Rettangolo con angoli arrotondati 17">
            <a:extLst>
              <a:ext uri="{FF2B5EF4-FFF2-40B4-BE49-F238E27FC236}">
                <a16:creationId xmlns:a16="http://schemas.microsoft.com/office/drawing/2014/main" id="{7C2EDEA4-76FC-E4CA-E1E0-864B40E772C4}"/>
              </a:ext>
            </a:extLst>
          </p:cNvPr>
          <p:cNvSpPr/>
          <p:nvPr/>
        </p:nvSpPr>
        <p:spPr>
          <a:xfrm>
            <a:off x="3512640" y="1767840"/>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9" name="Rettangolo con angoli arrotondati 18">
            <a:extLst>
              <a:ext uri="{FF2B5EF4-FFF2-40B4-BE49-F238E27FC236}">
                <a16:creationId xmlns:a16="http://schemas.microsoft.com/office/drawing/2014/main" id="{F63EA463-E83E-B6DC-BBEA-365A56EAC043}"/>
              </a:ext>
            </a:extLst>
          </p:cNvPr>
          <p:cNvSpPr/>
          <p:nvPr/>
        </p:nvSpPr>
        <p:spPr>
          <a:xfrm>
            <a:off x="4843600" y="1767840"/>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0" name="Rettangolo con angoli arrotondati 19">
            <a:extLst>
              <a:ext uri="{FF2B5EF4-FFF2-40B4-BE49-F238E27FC236}">
                <a16:creationId xmlns:a16="http://schemas.microsoft.com/office/drawing/2014/main" id="{1D2FEFF1-3750-982C-1921-A6AFEB583C9B}"/>
              </a:ext>
            </a:extLst>
          </p:cNvPr>
          <p:cNvSpPr/>
          <p:nvPr/>
        </p:nvSpPr>
        <p:spPr>
          <a:xfrm>
            <a:off x="5186385" y="1767840"/>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1" name="Rettangolo con angoli arrotondati 20">
            <a:extLst>
              <a:ext uri="{FF2B5EF4-FFF2-40B4-BE49-F238E27FC236}">
                <a16:creationId xmlns:a16="http://schemas.microsoft.com/office/drawing/2014/main" id="{95C18124-B643-CD60-8327-3E7B0CC5C7F2}"/>
              </a:ext>
            </a:extLst>
          </p:cNvPr>
          <p:cNvSpPr/>
          <p:nvPr/>
        </p:nvSpPr>
        <p:spPr>
          <a:xfrm>
            <a:off x="2483940" y="2057400"/>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2" name="Rettangolo con angoli arrotondati 21">
            <a:extLst>
              <a:ext uri="{FF2B5EF4-FFF2-40B4-BE49-F238E27FC236}">
                <a16:creationId xmlns:a16="http://schemas.microsoft.com/office/drawing/2014/main" id="{6FAB43A4-126A-C690-75FD-AE948B968DA2}"/>
              </a:ext>
            </a:extLst>
          </p:cNvPr>
          <p:cNvSpPr/>
          <p:nvPr/>
        </p:nvSpPr>
        <p:spPr>
          <a:xfrm>
            <a:off x="3512640" y="2057400"/>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3" name="Rettangolo con angoli arrotondati 22">
            <a:extLst>
              <a:ext uri="{FF2B5EF4-FFF2-40B4-BE49-F238E27FC236}">
                <a16:creationId xmlns:a16="http://schemas.microsoft.com/office/drawing/2014/main" id="{713232B0-595F-43C9-9915-A9A255F0DB82}"/>
              </a:ext>
            </a:extLst>
          </p:cNvPr>
          <p:cNvSpPr/>
          <p:nvPr/>
        </p:nvSpPr>
        <p:spPr>
          <a:xfrm>
            <a:off x="4541340" y="2057400"/>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4" name="Rettangolo con angoli arrotondati 23">
            <a:extLst>
              <a:ext uri="{FF2B5EF4-FFF2-40B4-BE49-F238E27FC236}">
                <a16:creationId xmlns:a16="http://schemas.microsoft.com/office/drawing/2014/main" id="{B628C7AF-7BBF-10D3-F946-0164639214E4}"/>
              </a:ext>
            </a:extLst>
          </p:cNvPr>
          <p:cNvSpPr/>
          <p:nvPr/>
        </p:nvSpPr>
        <p:spPr>
          <a:xfrm>
            <a:off x="4843600" y="2057400"/>
            <a:ext cx="90424" cy="164592"/>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3" name="Rettangolo con angoli arrotondati 32">
            <a:extLst>
              <a:ext uri="{FF2B5EF4-FFF2-40B4-BE49-F238E27FC236}">
                <a16:creationId xmlns:a16="http://schemas.microsoft.com/office/drawing/2014/main" id="{C70B812A-EACC-3CF9-1E22-DAE628B3FF8F}"/>
              </a:ext>
            </a:extLst>
          </p:cNvPr>
          <p:cNvSpPr/>
          <p:nvPr/>
        </p:nvSpPr>
        <p:spPr>
          <a:xfrm>
            <a:off x="6913658" y="3474041"/>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4" name="Rettangolo con angoli arrotondati 33">
            <a:extLst>
              <a:ext uri="{FF2B5EF4-FFF2-40B4-BE49-F238E27FC236}">
                <a16:creationId xmlns:a16="http://schemas.microsoft.com/office/drawing/2014/main" id="{9FAAA779-9D27-067B-6A85-BD608BE8FB52}"/>
              </a:ext>
            </a:extLst>
          </p:cNvPr>
          <p:cNvSpPr/>
          <p:nvPr/>
        </p:nvSpPr>
        <p:spPr>
          <a:xfrm>
            <a:off x="6850379" y="3769680"/>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5" name="Rettangolo con angoli arrotondati 34">
            <a:extLst>
              <a:ext uri="{FF2B5EF4-FFF2-40B4-BE49-F238E27FC236}">
                <a16:creationId xmlns:a16="http://schemas.microsoft.com/office/drawing/2014/main" id="{F2183030-3090-9273-2646-08E307D16647}"/>
              </a:ext>
            </a:extLst>
          </p:cNvPr>
          <p:cNvSpPr/>
          <p:nvPr/>
        </p:nvSpPr>
        <p:spPr>
          <a:xfrm>
            <a:off x="6827519" y="4062973"/>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6" name="Rettangolo con angoli arrotondati 35">
            <a:extLst>
              <a:ext uri="{FF2B5EF4-FFF2-40B4-BE49-F238E27FC236}">
                <a16:creationId xmlns:a16="http://schemas.microsoft.com/office/drawing/2014/main" id="{41B9C9BB-2ACF-98F7-86A1-D11EA3BED561}"/>
              </a:ext>
            </a:extLst>
          </p:cNvPr>
          <p:cNvSpPr/>
          <p:nvPr/>
        </p:nvSpPr>
        <p:spPr>
          <a:xfrm>
            <a:off x="9067799" y="4062288"/>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7" name="Rettangolo con angoli arrotondati 36">
            <a:extLst>
              <a:ext uri="{FF2B5EF4-FFF2-40B4-BE49-F238E27FC236}">
                <a16:creationId xmlns:a16="http://schemas.microsoft.com/office/drawing/2014/main" id="{3A595823-9C59-82B1-FCFB-83CD2BE7F840}"/>
              </a:ext>
            </a:extLst>
          </p:cNvPr>
          <p:cNvSpPr/>
          <p:nvPr/>
        </p:nvSpPr>
        <p:spPr>
          <a:xfrm>
            <a:off x="6827519" y="4955001"/>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8" name="Rettangolo con angoli arrotondati 37">
            <a:extLst>
              <a:ext uri="{FF2B5EF4-FFF2-40B4-BE49-F238E27FC236}">
                <a16:creationId xmlns:a16="http://schemas.microsoft.com/office/drawing/2014/main" id="{C6E06044-DAC9-3B78-E27A-F36AA14E8043}"/>
              </a:ext>
            </a:extLst>
          </p:cNvPr>
          <p:cNvSpPr/>
          <p:nvPr/>
        </p:nvSpPr>
        <p:spPr>
          <a:xfrm>
            <a:off x="6827519" y="5276232"/>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9" name="Rettangolo con angoli arrotondati 38">
            <a:extLst>
              <a:ext uri="{FF2B5EF4-FFF2-40B4-BE49-F238E27FC236}">
                <a16:creationId xmlns:a16="http://schemas.microsoft.com/office/drawing/2014/main" id="{49DB1A40-CB2C-C353-25E4-1761FB3362EA}"/>
              </a:ext>
            </a:extLst>
          </p:cNvPr>
          <p:cNvSpPr/>
          <p:nvPr/>
        </p:nvSpPr>
        <p:spPr>
          <a:xfrm>
            <a:off x="8475759" y="5863645"/>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0" name="Rettangolo con angoli arrotondati 39">
            <a:extLst>
              <a:ext uri="{FF2B5EF4-FFF2-40B4-BE49-F238E27FC236}">
                <a16:creationId xmlns:a16="http://schemas.microsoft.com/office/drawing/2014/main" id="{0525F3A3-7B16-9EE9-8822-EE514307E380}"/>
              </a:ext>
            </a:extLst>
          </p:cNvPr>
          <p:cNvSpPr/>
          <p:nvPr/>
        </p:nvSpPr>
        <p:spPr>
          <a:xfrm>
            <a:off x="6827519" y="5571037"/>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1" name="Rettangolo con angoli arrotondati 40">
            <a:extLst>
              <a:ext uri="{FF2B5EF4-FFF2-40B4-BE49-F238E27FC236}">
                <a16:creationId xmlns:a16="http://schemas.microsoft.com/office/drawing/2014/main" id="{6A606D0A-854F-2175-8CE5-1F6A8B5A8A7B}"/>
              </a:ext>
            </a:extLst>
          </p:cNvPr>
          <p:cNvSpPr/>
          <p:nvPr/>
        </p:nvSpPr>
        <p:spPr>
          <a:xfrm>
            <a:off x="9067799" y="5545968"/>
            <a:ext cx="1840992" cy="29260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26841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B8C0E7E-A688-2B27-E3BC-59C7A2F29099}"/>
              </a:ext>
            </a:extLst>
          </p:cNvPr>
          <p:cNvPicPr>
            <a:picLocks noChangeAspect="1"/>
          </p:cNvPicPr>
          <p:nvPr/>
        </p:nvPicPr>
        <p:blipFill>
          <a:blip r:embed="rId3"/>
          <a:stretch>
            <a:fillRect/>
          </a:stretch>
        </p:blipFill>
        <p:spPr>
          <a:xfrm>
            <a:off x="527860" y="104311"/>
            <a:ext cx="11136279" cy="6649378"/>
          </a:xfrm>
          <a:prstGeom prst="rect">
            <a:avLst/>
          </a:prstGeom>
        </p:spPr>
      </p:pic>
      <p:sp>
        <p:nvSpPr>
          <p:cNvPr id="26" name="Rettangolo con angoli arrotondati 25">
            <a:extLst>
              <a:ext uri="{FF2B5EF4-FFF2-40B4-BE49-F238E27FC236}">
                <a16:creationId xmlns:a16="http://schemas.microsoft.com/office/drawing/2014/main" id="{ABB45E66-B6BB-E136-75AF-904DE6955FE9}"/>
              </a:ext>
            </a:extLst>
          </p:cNvPr>
          <p:cNvSpPr/>
          <p:nvPr/>
        </p:nvSpPr>
        <p:spPr>
          <a:xfrm>
            <a:off x="1135601" y="1767840"/>
            <a:ext cx="586134" cy="164592"/>
          </a:xfrm>
          <a:prstGeom prst="roundRect">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7" name="Rettangolo con angoli arrotondati 26">
            <a:extLst>
              <a:ext uri="{FF2B5EF4-FFF2-40B4-BE49-F238E27FC236}">
                <a16:creationId xmlns:a16="http://schemas.microsoft.com/office/drawing/2014/main" id="{A5C2B6FF-7A74-39D0-BBDC-11C0C92A539C}"/>
              </a:ext>
            </a:extLst>
          </p:cNvPr>
          <p:cNvSpPr/>
          <p:nvPr/>
        </p:nvSpPr>
        <p:spPr>
          <a:xfrm>
            <a:off x="1135601" y="2057400"/>
            <a:ext cx="586134" cy="164592"/>
          </a:xfrm>
          <a:prstGeom prst="roundRect">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solidFill>
                <a:schemeClr val="accent6">
                  <a:lumMod val="60000"/>
                  <a:lumOff val="40000"/>
                </a:schemeClr>
              </a:solidFill>
            </a:endParaRPr>
          </a:p>
        </p:txBody>
      </p:sp>
      <p:sp>
        <p:nvSpPr>
          <p:cNvPr id="28" name="Rettangolo con angoli arrotondati 27">
            <a:extLst>
              <a:ext uri="{FF2B5EF4-FFF2-40B4-BE49-F238E27FC236}">
                <a16:creationId xmlns:a16="http://schemas.microsoft.com/office/drawing/2014/main" id="{A346CDB7-7FD4-9C5A-C586-E84CACBEE7F1}"/>
              </a:ext>
            </a:extLst>
          </p:cNvPr>
          <p:cNvSpPr/>
          <p:nvPr/>
        </p:nvSpPr>
        <p:spPr>
          <a:xfrm>
            <a:off x="1135601" y="1458468"/>
            <a:ext cx="586134" cy="164592"/>
          </a:xfrm>
          <a:prstGeom prst="roundRect">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 name="Rettangolo con angoli arrotondati 28">
            <a:extLst>
              <a:ext uri="{FF2B5EF4-FFF2-40B4-BE49-F238E27FC236}">
                <a16:creationId xmlns:a16="http://schemas.microsoft.com/office/drawing/2014/main" id="{0D5CC8C8-8A5A-644B-0F10-403EB261156D}"/>
              </a:ext>
            </a:extLst>
          </p:cNvPr>
          <p:cNvSpPr/>
          <p:nvPr/>
        </p:nvSpPr>
        <p:spPr>
          <a:xfrm>
            <a:off x="6786736" y="2017776"/>
            <a:ext cx="2013999" cy="243840"/>
          </a:xfrm>
          <a:prstGeom prst="roundRect">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0" name="Rettangolo con angoli arrotondati 29">
            <a:extLst>
              <a:ext uri="{FF2B5EF4-FFF2-40B4-BE49-F238E27FC236}">
                <a16:creationId xmlns:a16="http://schemas.microsoft.com/office/drawing/2014/main" id="{2B7AECB1-D635-1993-4ACF-5A8A4535DDC7}"/>
              </a:ext>
            </a:extLst>
          </p:cNvPr>
          <p:cNvSpPr/>
          <p:nvPr/>
        </p:nvSpPr>
        <p:spPr>
          <a:xfrm>
            <a:off x="8302752" y="3215300"/>
            <a:ext cx="2013999" cy="243840"/>
          </a:xfrm>
          <a:prstGeom prst="roundRect">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Rettangolo con angoli arrotondati 31">
            <a:extLst>
              <a:ext uri="{FF2B5EF4-FFF2-40B4-BE49-F238E27FC236}">
                <a16:creationId xmlns:a16="http://schemas.microsoft.com/office/drawing/2014/main" id="{68A52D27-C06C-7127-4343-71BEB4C61266}"/>
              </a:ext>
            </a:extLst>
          </p:cNvPr>
          <p:cNvSpPr/>
          <p:nvPr/>
        </p:nvSpPr>
        <p:spPr>
          <a:xfrm>
            <a:off x="6827520" y="4701370"/>
            <a:ext cx="2013999" cy="243840"/>
          </a:xfrm>
          <a:prstGeom prst="roundRect">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7044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A3B0C296-81E4-7692-BD56-675F34D5054B}"/>
              </a:ext>
            </a:extLst>
          </p:cNvPr>
          <p:cNvSpPr/>
          <p:nvPr/>
        </p:nvSpPr>
        <p:spPr>
          <a:xfrm>
            <a:off x="-193040" y="-91440"/>
            <a:ext cx="12608560" cy="704088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lumMod val="95000"/>
                </a:schemeClr>
              </a:solidFill>
            </a:endParaRPr>
          </a:p>
        </p:txBody>
      </p:sp>
      <p:pic>
        <p:nvPicPr>
          <p:cNvPr id="19" name="Immagine 18">
            <a:extLst>
              <a:ext uri="{FF2B5EF4-FFF2-40B4-BE49-F238E27FC236}">
                <a16:creationId xmlns:a16="http://schemas.microsoft.com/office/drawing/2014/main" id="{AC841CA9-ECBD-03FD-9F8A-081F15EAAA64}"/>
              </a:ext>
            </a:extLst>
          </p:cNvPr>
          <p:cNvPicPr>
            <a:picLocks noChangeAspect="1"/>
          </p:cNvPicPr>
          <p:nvPr/>
        </p:nvPicPr>
        <p:blipFill>
          <a:blip r:embed="rId3"/>
          <a:stretch>
            <a:fillRect/>
          </a:stretch>
        </p:blipFill>
        <p:spPr>
          <a:xfrm>
            <a:off x="2248574" y="-553224"/>
            <a:ext cx="7725331" cy="7964448"/>
          </a:xfrm>
          <a:prstGeom prst="rect">
            <a:avLst/>
          </a:prstGeom>
        </p:spPr>
      </p:pic>
    </p:spTree>
    <p:extLst>
      <p:ext uri="{BB962C8B-B14F-4D97-AF65-F5344CB8AC3E}">
        <p14:creationId xmlns:p14="http://schemas.microsoft.com/office/powerpoint/2010/main" val="3720512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B8C0E7E-A688-2B27-E3BC-59C7A2F29099}"/>
              </a:ext>
            </a:extLst>
          </p:cNvPr>
          <p:cNvPicPr>
            <a:picLocks noChangeAspect="1"/>
          </p:cNvPicPr>
          <p:nvPr/>
        </p:nvPicPr>
        <p:blipFill>
          <a:blip r:embed="rId3"/>
          <a:stretch>
            <a:fillRect/>
          </a:stretch>
        </p:blipFill>
        <p:spPr>
          <a:xfrm>
            <a:off x="527860" y="104311"/>
            <a:ext cx="11136279" cy="6649378"/>
          </a:xfrm>
          <a:prstGeom prst="rect">
            <a:avLst/>
          </a:prstGeom>
        </p:spPr>
      </p:pic>
      <p:sp>
        <p:nvSpPr>
          <p:cNvPr id="42" name="Rettangolo con angoli arrotondati 41">
            <a:extLst>
              <a:ext uri="{FF2B5EF4-FFF2-40B4-BE49-F238E27FC236}">
                <a16:creationId xmlns:a16="http://schemas.microsoft.com/office/drawing/2014/main" id="{9F774425-0F05-D26F-5F5A-E414183BE35A}"/>
              </a:ext>
            </a:extLst>
          </p:cNvPr>
          <p:cNvSpPr/>
          <p:nvPr/>
        </p:nvSpPr>
        <p:spPr>
          <a:xfrm>
            <a:off x="4716829" y="1168527"/>
            <a:ext cx="367235" cy="164592"/>
          </a:xfrm>
          <a:prstGeom prst="round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3" name="Rettangolo con angoli arrotondati 42">
            <a:extLst>
              <a:ext uri="{FF2B5EF4-FFF2-40B4-BE49-F238E27FC236}">
                <a16:creationId xmlns:a16="http://schemas.microsoft.com/office/drawing/2014/main" id="{C26E4851-8D3E-3977-96B4-ACAA2834B844}"/>
              </a:ext>
            </a:extLst>
          </p:cNvPr>
          <p:cNvSpPr/>
          <p:nvPr/>
        </p:nvSpPr>
        <p:spPr>
          <a:xfrm>
            <a:off x="4588682" y="1448371"/>
            <a:ext cx="367235" cy="164592"/>
          </a:xfrm>
          <a:prstGeom prst="round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4" name="Rettangolo con angoli arrotondati 43">
            <a:extLst>
              <a:ext uri="{FF2B5EF4-FFF2-40B4-BE49-F238E27FC236}">
                <a16:creationId xmlns:a16="http://schemas.microsoft.com/office/drawing/2014/main" id="{157E21E7-9C88-C855-C2A3-197543C73CCB}"/>
              </a:ext>
            </a:extLst>
          </p:cNvPr>
          <p:cNvSpPr/>
          <p:nvPr/>
        </p:nvSpPr>
        <p:spPr>
          <a:xfrm>
            <a:off x="5697155" y="1767840"/>
            <a:ext cx="367235" cy="164592"/>
          </a:xfrm>
          <a:prstGeom prst="round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6" name="Rettangolo con angoli arrotondati 45">
            <a:extLst>
              <a:ext uri="{FF2B5EF4-FFF2-40B4-BE49-F238E27FC236}">
                <a16:creationId xmlns:a16="http://schemas.microsoft.com/office/drawing/2014/main" id="{DEE59270-9E86-E7D2-E2A3-1869463A304A}"/>
              </a:ext>
            </a:extLst>
          </p:cNvPr>
          <p:cNvSpPr/>
          <p:nvPr/>
        </p:nvSpPr>
        <p:spPr>
          <a:xfrm>
            <a:off x="9039630" y="1706880"/>
            <a:ext cx="1390626" cy="253324"/>
          </a:xfrm>
          <a:prstGeom prst="round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7" name="Rettangolo con angoli arrotondati 46">
            <a:extLst>
              <a:ext uri="{FF2B5EF4-FFF2-40B4-BE49-F238E27FC236}">
                <a16:creationId xmlns:a16="http://schemas.microsoft.com/office/drawing/2014/main" id="{7F085EE8-4E4B-2D9C-A78D-312A991ED45B}"/>
              </a:ext>
            </a:extLst>
          </p:cNvPr>
          <p:cNvSpPr/>
          <p:nvPr/>
        </p:nvSpPr>
        <p:spPr>
          <a:xfrm>
            <a:off x="6850379" y="3201931"/>
            <a:ext cx="1390626" cy="253324"/>
          </a:xfrm>
          <a:prstGeom prst="round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8" name="Rettangolo con angoli arrotondati 47">
            <a:extLst>
              <a:ext uri="{FF2B5EF4-FFF2-40B4-BE49-F238E27FC236}">
                <a16:creationId xmlns:a16="http://schemas.microsoft.com/office/drawing/2014/main" id="{2552450A-08D9-D1FF-8AB6-F6352F5CA4BF}"/>
              </a:ext>
            </a:extLst>
          </p:cNvPr>
          <p:cNvSpPr/>
          <p:nvPr/>
        </p:nvSpPr>
        <p:spPr>
          <a:xfrm>
            <a:off x="8475759" y="4380272"/>
            <a:ext cx="1390626" cy="253324"/>
          </a:xfrm>
          <a:prstGeom prst="roundRect">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7784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2B7E329-B13D-CC1A-B099-BB607EF2CF1C}"/>
              </a:ext>
            </a:extLst>
          </p:cNvPr>
          <p:cNvPicPr>
            <a:picLocks noChangeAspect="1"/>
          </p:cNvPicPr>
          <p:nvPr/>
        </p:nvPicPr>
        <p:blipFill>
          <a:blip r:embed="rId3"/>
          <a:stretch>
            <a:fillRect/>
          </a:stretch>
        </p:blipFill>
        <p:spPr>
          <a:xfrm>
            <a:off x="527860" y="104311"/>
            <a:ext cx="11136279" cy="6649378"/>
          </a:xfrm>
          <a:prstGeom prst="rect">
            <a:avLst/>
          </a:prstGeom>
        </p:spPr>
      </p:pic>
      <p:sp>
        <p:nvSpPr>
          <p:cNvPr id="5" name="Rettangolo con angoli arrotondati 4">
            <a:extLst>
              <a:ext uri="{FF2B5EF4-FFF2-40B4-BE49-F238E27FC236}">
                <a16:creationId xmlns:a16="http://schemas.microsoft.com/office/drawing/2014/main" id="{80A29C00-120C-1160-A6E5-76A5389F4A4E}"/>
              </a:ext>
            </a:extLst>
          </p:cNvPr>
          <p:cNvSpPr/>
          <p:nvPr/>
        </p:nvSpPr>
        <p:spPr>
          <a:xfrm>
            <a:off x="4217670" y="1400175"/>
            <a:ext cx="177164" cy="266700"/>
          </a:xfrm>
          <a:prstGeom prst="roundRect">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Rettangolo con angoli arrotondati 5">
            <a:extLst>
              <a:ext uri="{FF2B5EF4-FFF2-40B4-BE49-F238E27FC236}">
                <a16:creationId xmlns:a16="http://schemas.microsoft.com/office/drawing/2014/main" id="{C5F83D45-F56E-2F2C-231E-4DC394B721A1}"/>
              </a:ext>
            </a:extLst>
          </p:cNvPr>
          <p:cNvSpPr/>
          <p:nvPr/>
        </p:nvSpPr>
        <p:spPr>
          <a:xfrm>
            <a:off x="8743188" y="2871216"/>
            <a:ext cx="1266444" cy="266700"/>
          </a:xfrm>
          <a:prstGeom prst="roundRect">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7710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2B7E329-B13D-CC1A-B099-BB607EF2CF1C}"/>
              </a:ext>
            </a:extLst>
          </p:cNvPr>
          <p:cNvPicPr>
            <a:picLocks noChangeAspect="1"/>
          </p:cNvPicPr>
          <p:nvPr/>
        </p:nvPicPr>
        <p:blipFill>
          <a:blip r:embed="rId3"/>
          <a:stretch>
            <a:fillRect/>
          </a:stretch>
        </p:blipFill>
        <p:spPr>
          <a:xfrm>
            <a:off x="527860" y="104311"/>
            <a:ext cx="11136279" cy="6649378"/>
          </a:xfrm>
          <a:prstGeom prst="rect">
            <a:avLst/>
          </a:prstGeom>
        </p:spPr>
      </p:pic>
      <p:sp>
        <p:nvSpPr>
          <p:cNvPr id="5" name="Rettangolo con angoli arrotondati 4">
            <a:extLst>
              <a:ext uri="{FF2B5EF4-FFF2-40B4-BE49-F238E27FC236}">
                <a16:creationId xmlns:a16="http://schemas.microsoft.com/office/drawing/2014/main" id="{80A29C00-120C-1160-A6E5-76A5389F4A4E}"/>
              </a:ext>
            </a:extLst>
          </p:cNvPr>
          <p:cNvSpPr/>
          <p:nvPr/>
        </p:nvSpPr>
        <p:spPr>
          <a:xfrm>
            <a:off x="5234940" y="1667163"/>
            <a:ext cx="361950" cy="266700"/>
          </a:xfrm>
          <a:prstGeom prst="roundRect">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Rettangolo con angoli arrotondati 5">
            <a:extLst>
              <a:ext uri="{FF2B5EF4-FFF2-40B4-BE49-F238E27FC236}">
                <a16:creationId xmlns:a16="http://schemas.microsoft.com/office/drawing/2014/main" id="{C5F83D45-F56E-2F2C-231E-4DC394B721A1}"/>
              </a:ext>
            </a:extLst>
          </p:cNvPr>
          <p:cNvSpPr/>
          <p:nvPr/>
        </p:nvSpPr>
        <p:spPr>
          <a:xfrm>
            <a:off x="6814565" y="5851906"/>
            <a:ext cx="1266444" cy="266700"/>
          </a:xfrm>
          <a:prstGeom prst="roundRect">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Rettangolo con angoli arrotondati 1">
            <a:extLst>
              <a:ext uri="{FF2B5EF4-FFF2-40B4-BE49-F238E27FC236}">
                <a16:creationId xmlns:a16="http://schemas.microsoft.com/office/drawing/2014/main" id="{3D6D73CC-A335-8500-83D8-43536B12716B}"/>
              </a:ext>
            </a:extLst>
          </p:cNvPr>
          <p:cNvSpPr/>
          <p:nvPr/>
        </p:nvSpPr>
        <p:spPr>
          <a:xfrm>
            <a:off x="4930140" y="1933863"/>
            <a:ext cx="361950" cy="266700"/>
          </a:xfrm>
          <a:prstGeom prst="roundRect">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Rettangolo con angoli arrotondati 2">
            <a:extLst>
              <a:ext uri="{FF2B5EF4-FFF2-40B4-BE49-F238E27FC236}">
                <a16:creationId xmlns:a16="http://schemas.microsoft.com/office/drawing/2014/main" id="{CF8F55F3-15E1-2153-7FC1-D678E144A602}"/>
              </a:ext>
            </a:extLst>
          </p:cNvPr>
          <p:cNvSpPr/>
          <p:nvPr/>
        </p:nvSpPr>
        <p:spPr>
          <a:xfrm>
            <a:off x="6841264" y="4383025"/>
            <a:ext cx="1239745" cy="266700"/>
          </a:xfrm>
          <a:prstGeom prst="roundRect">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3526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7030C1F-5047-EDC3-5C16-C33B3A732A93}"/>
              </a:ext>
            </a:extLst>
          </p:cNvPr>
          <p:cNvPicPr>
            <a:picLocks noChangeAspect="1"/>
          </p:cNvPicPr>
          <p:nvPr/>
        </p:nvPicPr>
        <p:blipFill>
          <a:blip r:embed="rId3"/>
          <a:stretch>
            <a:fillRect/>
          </a:stretch>
        </p:blipFill>
        <p:spPr>
          <a:xfrm>
            <a:off x="643467" y="2215811"/>
            <a:ext cx="10905066" cy="2426376"/>
          </a:xfrm>
          <a:prstGeom prst="rect">
            <a:avLst/>
          </a:prstGeom>
        </p:spPr>
      </p:pic>
    </p:spTree>
    <p:extLst>
      <p:ext uri="{BB962C8B-B14F-4D97-AF65-F5344CB8AC3E}">
        <p14:creationId xmlns:p14="http://schemas.microsoft.com/office/powerpoint/2010/main" val="189341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2B3B79C-025A-95AA-467D-4A00D1B103F7}"/>
              </a:ext>
            </a:extLst>
          </p:cNvPr>
          <p:cNvPicPr>
            <a:picLocks noChangeAspect="1"/>
          </p:cNvPicPr>
          <p:nvPr/>
        </p:nvPicPr>
        <p:blipFill>
          <a:blip r:embed="rId2"/>
          <a:stretch>
            <a:fillRect/>
          </a:stretch>
        </p:blipFill>
        <p:spPr>
          <a:xfrm>
            <a:off x="643467" y="2215811"/>
            <a:ext cx="10905066" cy="2426376"/>
          </a:xfrm>
          <a:prstGeom prst="rect">
            <a:avLst/>
          </a:prstGeom>
        </p:spPr>
      </p:pic>
    </p:spTree>
    <p:extLst>
      <p:ext uri="{BB962C8B-B14F-4D97-AF65-F5344CB8AC3E}">
        <p14:creationId xmlns:p14="http://schemas.microsoft.com/office/powerpoint/2010/main" val="952519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3BF02D7-837F-8C66-56B8-5CA6FE21E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 y="-368313"/>
            <a:ext cx="12199193" cy="15249795"/>
          </a:xfrm>
          <a:prstGeom prst="rect">
            <a:avLst/>
          </a:prstGeom>
        </p:spPr>
      </p:pic>
      <p:sp>
        <p:nvSpPr>
          <p:cNvPr id="5" name="CasellaDiTesto 4">
            <a:extLst>
              <a:ext uri="{FF2B5EF4-FFF2-40B4-BE49-F238E27FC236}">
                <a16:creationId xmlns:a16="http://schemas.microsoft.com/office/drawing/2014/main" id="{6C402BBF-9845-B40C-0250-2DC35DC4B542}"/>
              </a:ext>
            </a:extLst>
          </p:cNvPr>
          <p:cNvSpPr txBox="1"/>
          <p:nvPr/>
        </p:nvSpPr>
        <p:spPr>
          <a:xfrm>
            <a:off x="2764922" y="735014"/>
            <a:ext cx="6654961" cy="1569660"/>
          </a:xfrm>
          <a:prstGeom prst="rect">
            <a:avLst/>
          </a:prstGeom>
          <a:noFill/>
        </p:spPr>
        <p:txBody>
          <a:bodyPr wrap="square" rtlCol="0">
            <a:spAutoFit/>
          </a:bodyPr>
          <a:lstStyle/>
          <a:p>
            <a:r>
              <a:rPr lang="it-IT" sz="9600" b="1" dirty="0" err="1">
                <a:effectLst>
                  <a:outerShdw blurRad="50800" dist="38100" dir="16200000" rotWithShape="0">
                    <a:prstClr val="black">
                      <a:alpha val="40000"/>
                    </a:prstClr>
                  </a:outerShdw>
                </a:effectLst>
                <a:latin typeface="Verdana" panose="020B0604030504040204" pitchFamily="34" charset="0"/>
                <a:ea typeface="Verdana" panose="020B0604030504040204" pitchFamily="34" charset="0"/>
              </a:rPr>
              <a:t>Problems</a:t>
            </a:r>
            <a:endParaRPr lang="en-GB" sz="9600" b="1" dirty="0">
              <a:effectLst>
                <a:outerShdw blurRad="50800" dist="38100" dir="16200000" rotWithShape="0">
                  <a:prstClr val="black">
                    <a:alpha val="40000"/>
                  </a:prst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87480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sellaDiTesto 13">
            <a:extLst>
              <a:ext uri="{FF2B5EF4-FFF2-40B4-BE49-F238E27FC236}">
                <a16:creationId xmlns:a16="http://schemas.microsoft.com/office/drawing/2014/main" id="{3FFD96BD-3702-E8EE-88EF-0B3D10457083}"/>
              </a:ext>
            </a:extLst>
          </p:cNvPr>
          <p:cNvSpPr txBox="1"/>
          <p:nvPr/>
        </p:nvSpPr>
        <p:spPr>
          <a:xfrm>
            <a:off x="2001715" y="827348"/>
            <a:ext cx="8188570" cy="1015663"/>
          </a:xfrm>
          <a:prstGeom prst="rect">
            <a:avLst/>
          </a:prstGeom>
          <a:noFill/>
        </p:spPr>
        <p:txBody>
          <a:bodyPr wrap="square" rtlCol="0">
            <a:spAutoFit/>
          </a:bodyPr>
          <a:lstStyle/>
          <a:p>
            <a:r>
              <a:rPr lang="it-IT" sz="6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Lower case output</a:t>
            </a:r>
            <a:endParaRPr lang="en-GB" sz="6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pic>
        <p:nvPicPr>
          <p:cNvPr id="5" name="Immagine 4">
            <a:extLst>
              <a:ext uri="{FF2B5EF4-FFF2-40B4-BE49-F238E27FC236}">
                <a16:creationId xmlns:a16="http://schemas.microsoft.com/office/drawing/2014/main" id="{65CD735D-E404-CB2F-F69A-5F2CDDA9E5DE}"/>
              </a:ext>
            </a:extLst>
          </p:cNvPr>
          <p:cNvPicPr>
            <a:picLocks noChangeAspect="1"/>
          </p:cNvPicPr>
          <p:nvPr/>
        </p:nvPicPr>
        <p:blipFill>
          <a:blip r:embed="rId3"/>
          <a:stretch>
            <a:fillRect/>
          </a:stretch>
        </p:blipFill>
        <p:spPr>
          <a:xfrm>
            <a:off x="-341746" y="3161970"/>
            <a:ext cx="12192000" cy="534059"/>
          </a:xfrm>
          <a:prstGeom prst="rect">
            <a:avLst/>
          </a:prstGeom>
        </p:spPr>
      </p:pic>
      <p:sp>
        <p:nvSpPr>
          <p:cNvPr id="8" name="Rettangolo 7">
            <a:extLst>
              <a:ext uri="{FF2B5EF4-FFF2-40B4-BE49-F238E27FC236}">
                <a16:creationId xmlns:a16="http://schemas.microsoft.com/office/drawing/2014/main" id="{D5F230B9-BC08-1AFD-25A1-2A1BD81D48DF}"/>
              </a:ext>
            </a:extLst>
          </p:cNvPr>
          <p:cNvSpPr/>
          <p:nvPr/>
        </p:nvSpPr>
        <p:spPr>
          <a:xfrm>
            <a:off x="-267854" y="3077275"/>
            <a:ext cx="443345" cy="618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1126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a:extLst>
              <a:ext uri="{FF2B5EF4-FFF2-40B4-BE49-F238E27FC236}">
                <a16:creationId xmlns:a16="http://schemas.microsoft.com/office/drawing/2014/main" id="{618EF3A3-560E-FAE4-C1EE-AC1E05EE3219}"/>
              </a:ext>
            </a:extLst>
          </p:cNvPr>
          <p:cNvPicPr>
            <a:picLocks noChangeAspect="1"/>
          </p:cNvPicPr>
          <p:nvPr/>
        </p:nvPicPr>
        <p:blipFill>
          <a:blip r:embed="rId3"/>
          <a:stretch>
            <a:fillRect/>
          </a:stretch>
        </p:blipFill>
        <p:spPr>
          <a:xfrm>
            <a:off x="-341746" y="3161970"/>
            <a:ext cx="12192000" cy="534059"/>
          </a:xfrm>
          <a:prstGeom prst="rect">
            <a:avLst/>
          </a:prstGeom>
        </p:spPr>
      </p:pic>
      <p:sp>
        <p:nvSpPr>
          <p:cNvPr id="21" name="Rettangolo 20">
            <a:extLst>
              <a:ext uri="{FF2B5EF4-FFF2-40B4-BE49-F238E27FC236}">
                <a16:creationId xmlns:a16="http://schemas.microsoft.com/office/drawing/2014/main" id="{533C33B6-28F9-E9E5-45F2-B7FB05B23D9E}"/>
              </a:ext>
            </a:extLst>
          </p:cNvPr>
          <p:cNvSpPr/>
          <p:nvPr/>
        </p:nvSpPr>
        <p:spPr>
          <a:xfrm>
            <a:off x="-267854" y="3077275"/>
            <a:ext cx="443345" cy="618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ttangolo 18">
            <a:extLst>
              <a:ext uri="{FF2B5EF4-FFF2-40B4-BE49-F238E27FC236}">
                <a16:creationId xmlns:a16="http://schemas.microsoft.com/office/drawing/2014/main" id="{AD2E22C0-015A-5C8B-C94E-342A679C02A6}"/>
              </a:ext>
            </a:extLst>
          </p:cNvPr>
          <p:cNvSpPr/>
          <p:nvPr/>
        </p:nvSpPr>
        <p:spPr>
          <a:xfrm>
            <a:off x="-279805" y="3077275"/>
            <a:ext cx="443345" cy="618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con angoli arrotondati 24">
            <a:extLst>
              <a:ext uri="{FF2B5EF4-FFF2-40B4-BE49-F238E27FC236}">
                <a16:creationId xmlns:a16="http://schemas.microsoft.com/office/drawing/2014/main" id="{264F38E0-87C9-7AA1-1FAE-F13E95C77160}"/>
              </a:ext>
            </a:extLst>
          </p:cNvPr>
          <p:cNvSpPr/>
          <p:nvPr/>
        </p:nvSpPr>
        <p:spPr>
          <a:xfrm>
            <a:off x="393004" y="3192019"/>
            <a:ext cx="244856" cy="39674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6" name="Rettangolo con angoli arrotondati 25">
            <a:extLst>
              <a:ext uri="{FF2B5EF4-FFF2-40B4-BE49-F238E27FC236}">
                <a16:creationId xmlns:a16="http://schemas.microsoft.com/office/drawing/2014/main" id="{AEAEC1D6-8C90-2201-2B4D-CDE3066C3284}"/>
              </a:ext>
            </a:extLst>
          </p:cNvPr>
          <p:cNvSpPr/>
          <p:nvPr/>
        </p:nvSpPr>
        <p:spPr>
          <a:xfrm>
            <a:off x="1478175" y="3188277"/>
            <a:ext cx="244856" cy="39674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7" name="Rettangolo con angoli arrotondati 26">
            <a:extLst>
              <a:ext uri="{FF2B5EF4-FFF2-40B4-BE49-F238E27FC236}">
                <a16:creationId xmlns:a16="http://schemas.microsoft.com/office/drawing/2014/main" id="{40ACAAA7-1FD5-C303-8F08-7614A5CDBE8C}"/>
              </a:ext>
            </a:extLst>
          </p:cNvPr>
          <p:cNvSpPr/>
          <p:nvPr/>
        </p:nvSpPr>
        <p:spPr>
          <a:xfrm>
            <a:off x="2563346" y="3181094"/>
            <a:ext cx="244856" cy="39674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8" name="Rettangolo con angoli arrotondati 27">
            <a:extLst>
              <a:ext uri="{FF2B5EF4-FFF2-40B4-BE49-F238E27FC236}">
                <a16:creationId xmlns:a16="http://schemas.microsoft.com/office/drawing/2014/main" id="{494B9DE6-D79A-62DE-3773-99DD32F0DA19}"/>
              </a:ext>
            </a:extLst>
          </p:cNvPr>
          <p:cNvSpPr/>
          <p:nvPr/>
        </p:nvSpPr>
        <p:spPr>
          <a:xfrm>
            <a:off x="4733688" y="3188277"/>
            <a:ext cx="244856" cy="39674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9" name="Rettangolo con angoli arrotondati 28">
            <a:extLst>
              <a:ext uri="{FF2B5EF4-FFF2-40B4-BE49-F238E27FC236}">
                <a16:creationId xmlns:a16="http://schemas.microsoft.com/office/drawing/2014/main" id="{235FD700-9F42-7216-D01A-88BD64A0E662}"/>
              </a:ext>
            </a:extLst>
          </p:cNvPr>
          <p:cNvSpPr/>
          <p:nvPr/>
        </p:nvSpPr>
        <p:spPr>
          <a:xfrm>
            <a:off x="6490858" y="3188277"/>
            <a:ext cx="244856" cy="396749"/>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0" name="Rettangolo con angoli arrotondati 29">
            <a:extLst>
              <a:ext uri="{FF2B5EF4-FFF2-40B4-BE49-F238E27FC236}">
                <a16:creationId xmlns:a16="http://schemas.microsoft.com/office/drawing/2014/main" id="{609E2689-6972-1B47-BE9A-35C1F18F54DE}"/>
              </a:ext>
            </a:extLst>
          </p:cNvPr>
          <p:cNvSpPr/>
          <p:nvPr/>
        </p:nvSpPr>
        <p:spPr>
          <a:xfrm>
            <a:off x="7576708" y="3188530"/>
            <a:ext cx="244856" cy="396749"/>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1" name="Rettangolo con angoli arrotondati 30">
            <a:extLst>
              <a:ext uri="{FF2B5EF4-FFF2-40B4-BE49-F238E27FC236}">
                <a16:creationId xmlns:a16="http://schemas.microsoft.com/office/drawing/2014/main" id="{04416D3F-25CA-4FD4-3402-730442D38CB4}"/>
              </a:ext>
            </a:extLst>
          </p:cNvPr>
          <p:cNvSpPr/>
          <p:nvPr/>
        </p:nvSpPr>
        <p:spPr>
          <a:xfrm>
            <a:off x="8662558" y="3185157"/>
            <a:ext cx="244856" cy="396749"/>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2" name="Rettangolo con angoli arrotondati 31">
            <a:extLst>
              <a:ext uri="{FF2B5EF4-FFF2-40B4-BE49-F238E27FC236}">
                <a16:creationId xmlns:a16="http://schemas.microsoft.com/office/drawing/2014/main" id="{843AFCC3-DD43-1317-2D9D-BB1BC03AD472}"/>
              </a:ext>
            </a:extLst>
          </p:cNvPr>
          <p:cNvSpPr/>
          <p:nvPr/>
        </p:nvSpPr>
        <p:spPr>
          <a:xfrm>
            <a:off x="10834258" y="3181093"/>
            <a:ext cx="244856" cy="396749"/>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CasellaDiTesto 2">
            <a:extLst>
              <a:ext uri="{FF2B5EF4-FFF2-40B4-BE49-F238E27FC236}">
                <a16:creationId xmlns:a16="http://schemas.microsoft.com/office/drawing/2014/main" id="{CE527D25-8636-E3E6-4775-B9E40CEF2D09}"/>
              </a:ext>
            </a:extLst>
          </p:cNvPr>
          <p:cNvSpPr txBox="1"/>
          <p:nvPr/>
        </p:nvSpPr>
        <p:spPr>
          <a:xfrm>
            <a:off x="2001715" y="827348"/>
            <a:ext cx="8188570" cy="1015663"/>
          </a:xfrm>
          <a:prstGeom prst="rect">
            <a:avLst/>
          </a:prstGeom>
          <a:noFill/>
        </p:spPr>
        <p:txBody>
          <a:bodyPr wrap="square" rtlCol="0">
            <a:spAutoFit/>
          </a:bodyPr>
          <a:lstStyle/>
          <a:p>
            <a:r>
              <a:rPr lang="it-IT" sz="6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Lower case output</a:t>
            </a:r>
            <a:endParaRPr lang="en-GB" sz="6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54822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7331914-2872-B09A-FC94-8DF3F497C0B9}"/>
              </a:ext>
            </a:extLst>
          </p:cNvPr>
          <p:cNvSpPr txBox="1"/>
          <p:nvPr/>
        </p:nvSpPr>
        <p:spPr>
          <a:xfrm>
            <a:off x="1453687" y="632512"/>
            <a:ext cx="9284625" cy="1015663"/>
          </a:xfrm>
          <a:prstGeom prst="rect">
            <a:avLst/>
          </a:prstGeom>
          <a:noFill/>
        </p:spPr>
        <p:txBody>
          <a:bodyPr wrap="square" rtlCol="0">
            <a:spAutoFit/>
          </a:bodyPr>
          <a:lstStyle/>
          <a:p>
            <a:r>
              <a:rPr lang="it-IT" sz="6000" b="1" dirty="0" err="1">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Partially</a:t>
            </a:r>
            <a:r>
              <a:rPr lang="it-IT" sz="6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 </a:t>
            </a:r>
            <a:r>
              <a:rPr lang="it-IT" sz="6000" b="1" dirty="0" err="1">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detokenized</a:t>
            </a:r>
            <a:endParaRPr lang="en-GB" sz="6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8" name="Rettangolo 7">
            <a:extLst>
              <a:ext uri="{FF2B5EF4-FFF2-40B4-BE49-F238E27FC236}">
                <a16:creationId xmlns:a16="http://schemas.microsoft.com/office/drawing/2014/main" id="{B52EE4C8-A977-9CA3-07F1-09D959C80D3B}"/>
              </a:ext>
            </a:extLst>
          </p:cNvPr>
          <p:cNvSpPr/>
          <p:nvPr/>
        </p:nvSpPr>
        <p:spPr>
          <a:xfrm>
            <a:off x="-259850" y="3088066"/>
            <a:ext cx="443345" cy="618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Immagine 9">
            <a:extLst>
              <a:ext uri="{FF2B5EF4-FFF2-40B4-BE49-F238E27FC236}">
                <a16:creationId xmlns:a16="http://schemas.microsoft.com/office/drawing/2014/main" id="{85A7312C-27CE-398D-FAC3-2C1606EE3F5D}"/>
              </a:ext>
            </a:extLst>
          </p:cNvPr>
          <p:cNvPicPr>
            <a:picLocks noChangeAspect="1"/>
          </p:cNvPicPr>
          <p:nvPr/>
        </p:nvPicPr>
        <p:blipFill>
          <a:blip r:embed="rId3"/>
          <a:stretch>
            <a:fillRect/>
          </a:stretch>
        </p:blipFill>
        <p:spPr>
          <a:xfrm>
            <a:off x="183495" y="3178100"/>
            <a:ext cx="12192000" cy="457280"/>
          </a:xfrm>
          <a:prstGeom prst="rect">
            <a:avLst/>
          </a:prstGeom>
        </p:spPr>
      </p:pic>
    </p:spTree>
    <p:extLst>
      <p:ext uri="{BB962C8B-B14F-4D97-AF65-F5344CB8AC3E}">
        <p14:creationId xmlns:p14="http://schemas.microsoft.com/office/powerpoint/2010/main" val="1446648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B52EE4C8-A977-9CA3-07F1-09D959C80D3B}"/>
              </a:ext>
            </a:extLst>
          </p:cNvPr>
          <p:cNvSpPr/>
          <p:nvPr/>
        </p:nvSpPr>
        <p:spPr>
          <a:xfrm>
            <a:off x="-259850" y="3088066"/>
            <a:ext cx="443345" cy="618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Immagine 9">
            <a:extLst>
              <a:ext uri="{FF2B5EF4-FFF2-40B4-BE49-F238E27FC236}">
                <a16:creationId xmlns:a16="http://schemas.microsoft.com/office/drawing/2014/main" id="{85A7312C-27CE-398D-FAC3-2C1606EE3F5D}"/>
              </a:ext>
            </a:extLst>
          </p:cNvPr>
          <p:cNvPicPr>
            <a:picLocks noChangeAspect="1"/>
          </p:cNvPicPr>
          <p:nvPr/>
        </p:nvPicPr>
        <p:blipFill>
          <a:blip r:embed="rId3"/>
          <a:stretch>
            <a:fillRect/>
          </a:stretch>
        </p:blipFill>
        <p:spPr>
          <a:xfrm>
            <a:off x="183495" y="3178100"/>
            <a:ext cx="12192000" cy="457280"/>
          </a:xfrm>
          <a:prstGeom prst="rect">
            <a:avLst/>
          </a:prstGeom>
        </p:spPr>
      </p:pic>
      <p:sp>
        <p:nvSpPr>
          <p:cNvPr id="2" name="Rettangolo con angoli arrotondati 1">
            <a:extLst>
              <a:ext uri="{FF2B5EF4-FFF2-40B4-BE49-F238E27FC236}">
                <a16:creationId xmlns:a16="http://schemas.microsoft.com/office/drawing/2014/main" id="{CB85ABF3-02FA-3C3F-061F-AB5C2D1F6359}"/>
              </a:ext>
            </a:extLst>
          </p:cNvPr>
          <p:cNvSpPr/>
          <p:nvPr/>
        </p:nvSpPr>
        <p:spPr>
          <a:xfrm>
            <a:off x="4055193" y="3128824"/>
            <a:ext cx="1370247" cy="457281"/>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Rettangolo con angoli arrotondati 2">
            <a:extLst>
              <a:ext uri="{FF2B5EF4-FFF2-40B4-BE49-F238E27FC236}">
                <a16:creationId xmlns:a16="http://schemas.microsoft.com/office/drawing/2014/main" id="{FABD081A-EA1D-920A-D16B-DEA99ABABC7C}"/>
              </a:ext>
            </a:extLst>
          </p:cNvPr>
          <p:cNvSpPr/>
          <p:nvPr/>
        </p:nvSpPr>
        <p:spPr>
          <a:xfrm>
            <a:off x="10218809" y="3119654"/>
            <a:ext cx="1630291" cy="466451"/>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CasellaDiTesto 5">
            <a:extLst>
              <a:ext uri="{FF2B5EF4-FFF2-40B4-BE49-F238E27FC236}">
                <a16:creationId xmlns:a16="http://schemas.microsoft.com/office/drawing/2014/main" id="{CB48BC4C-77C6-A908-324B-CC84A0077214}"/>
              </a:ext>
            </a:extLst>
          </p:cNvPr>
          <p:cNvSpPr txBox="1"/>
          <p:nvPr/>
        </p:nvSpPr>
        <p:spPr>
          <a:xfrm>
            <a:off x="1453687" y="632512"/>
            <a:ext cx="9284625" cy="1015663"/>
          </a:xfrm>
          <a:prstGeom prst="rect">
            <a:avLst/>
          </a:prstGeom>
          <a:noFill/>
        </p:spPr>
        <p:txBody>
          <a:bodyPr wrap="square" rtlCol="0">
            <a:spAutoFit/>
          </a:bodyPr>
          <a:lstStyle/>
          <a:p>
            <a:r>
              <a:rPr lang="it-IT" sz="6000" b="1" dirty="0" err="1">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Partially</a:t>
            </a:r>
            <a:r>
              <a:rPr lang="it-IT" sz="6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 </a:t>
            </a:r>
            <a:r>
              <a:rPr lang="it-IT" sz="6000" b="1" dirty="0" err="1">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detokenized</a:t>
            </a:r>
            <a:endParaRPr lang="en-GB" sz="6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26730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A7CA7783-F9A5-AAF9-35F6-ACD233A8D12D}"/>
              </a:ext>
            </a:extLst>
          </p:cNvPr>
          <p:cNvSpPr/>
          <p:nvPr/>
        </p:nvSpPr>
        <p:spPr>
          <a:xfrm>
            <a:off x="-223520" y="-132080"/>
            <a:ext cx="12720320" cy="715264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52B4F363-34C2-DF79-2420-21E64DD78860}"/>
              </a:ext>
            </a:extLst>
          </p:cNvPr>
          <p:cNvPicPr>
            <a:picLocks noChangeAspect="1"/>
          </p:cNvPicPr>
          <p:nvPr/>
        </p:nvPicPr>
        <p:blipFill>
          <a:blip r:embed="rId3"/>
          <a:stretch>
            <a:fillRect/>
          </a:stretch>
        </p:blipFill>
        <p:spPr>
          <a:xfrm>
            <a:off x="-451784" y="330490"/>
            <a:ext cx="13409603" cy="6197020"/>
          </a:xfrm>
          <a:prstGeom prst="rect">
            <a:avLst/>
          </a:prstGeom>
        </p:spPr>
      </p:pic>
    </p:spTree>
    <p:extLst>
      <p:ext uri="{BB962C8B-B14F-4D97-AF65-F5344CB8AC3E}">
        <p14:creationId xmlns:p14="http://schemas.microsoft.com/office/powerpoint/2010/main" val="686594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persona, strumento, tavolo, vestiti&#10;&#10;Descrizione generata automaticamente">
            <a:extLst>
              <a:ext uri="{FF2B5EF4-FFF2-40B4-BE49-F238E27FC236}">
                <a16:creationId xmlns:a16="http://schemas.microsoft.com/office/drawing/2014/main" id="{C48126DC-2365-7B5F-3E2E-58A8114039A0}"/>
              </a:ext>
            </a:extLst>
          </p:cNvPr>
          <p:cNvPicPr>
            <a:picLocks noChangeAspect="1"/>
          </p:cNvPicPr>
          <p:nvPr/>
        </p:nvPicPr>
        <p:blipFill rotWithShape="1">
          <a:blip r:embed="rId3">
            <a:extLst>
              <a:ext uri="{28A0092B-C50C-407E-A947-70E740481C1C}">
                <a14:useLocalDpi xmlns:a14="http://schemas.microsoft.com/office/drawing/2010/main" val="0"/>
              </a:ext>
            </a:extLst>
          </a:blip>
          <a:srcRect t="43696" b="19787"/>
          <a:stretch/>
        </p:blipFill>
        <p:spPr>
          <a:xfrm>
            <a:off x="-328246" y="0"/>
            <a:ext cx="12520246" cy="6858000"/>
          </a:xfrm>
          <a:prstGeom prst="rect">
            <a:avLst/>
          </a:prstGeom>
        </p:spPr>
      </p:pic>
      <p:sp>
        <p:nvSpPr>
          <p:cNvPr id="5" name="CasellaDiTesto 4">
            <a:extLst>
              <a:ext uri="{FF2B5EF4-FFF2-40B4-BE49-F238E27FC236}">
                <a16:creationId xmlns:a16="http://schemas.microsoft.com/office/drawing/2014/main" id="{6A66909C-2CA7-9F2C-07C0-FC2E069FCB2B}"/>
              </a:ext>
            </a:extLst>
          </p:cNvPr>
          <p:cNvSpPr txBox="1"/>
          <p:nvPr/>
        </p:nvSpPr>
        <p:spPr>
          <a:xfrm>
            <a:off x="6737181" y="877079"/>
            <a:ext cx="6043585" cy="2123658"/>
          </a:xfrm>
          <a:prstGeom prst="rect">
            <a:avLst/>
          </a:prstGeom>
          <a:noFill/>
          <a:effectLst>
            <a:outerShdw blurRad="50800" dist="38100" algn="l" rotWithShape="0">
              <a:prstClr val="black">
                <a:alpha val="40000"/>
              </a:prstClr>
            </a:outerShdw>
          </a:effectLst>
        </p:spPr>
        <p:txBody>
          <a:bodyPr wrap="square" rtlCol="0">
            <a:spAutoFit/>
          </a:bodyPr>
          <a:lstStyle/>
          <a:p>
            <a:r>
              <a:rPr lang="it-IT" sz="6600" b="1" dirty="0">
                <a:solidFill>
                  <a:schemeClr val="bg1">
                    <a:lumMod val="9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Manual </a:t>
            </a:r>
          </a:p>
          <a:p>
            <a:r>
              <a:rPr lang="it-IT" sz="6600" b="1" dirty="0">
                <a:solidFill>
                  <a:schemeClr val="bg1">
                    <a:lumMod val="9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Evaluation</a:t>
            </a:r>
            <a:endParaRPr lang="en-GB" sz="6600" b="1" dirty="0">
              <a:solidFill>
                <a:schemeClr val="bg1">
                  <a:lumMod val="9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08658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9BA18A4-27CC-E98F-3372-56BA7E141079}"/>
              </a:ext>
            </a:extLst>
          </p:cNvPr>
          <p:cNvPicPr>
            <a:picLocks noChangeAspect="1"/>
          </p:cNvPicPr>
          <p:nvPr/>
        </p:nvPicPr>
        <p:blipFill>
          <a:blip r:embed="rId3"/>
          <a:stretch>
            <a:fillRect/>
          </a:stretch>
        </p:blipFill>
        <p:spPr>
          <a:xfrm>
            <a:off x="2220947" y="978408"/>
            <a:ext cx="7750106" cy="4901184"/>
          </a:xfrm>
          <a:prstGeom prst="rect">
            <a:avLst/>
          </a:prstGeom>
        </p:spPr>
      </p:pic>
    </p:spTree>
    <p:extLst>
      <p:ext uri="{BB962C8B-B14F-4D97-AF65-F5344CB8AC3E}">
        <p14:creationId xmlns:p14="http://schemas.microsoft.com/office/powerpoint/2010/main" val="2079008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8CB0E84-5821-73E5-A1A4-C4DD5685C6BC}"/>
              </a:ext>
            </a:extLst>
          </p:cNvPr>
          <p:cNvPicPr>
            <a:picLocks noChangeAspect="1"/>
          </p:cNvPicPr>
          <p:nvPr/>
        </p:nvPicPr>
        <p:blipFill>
          <a:blip r:embed="rId3"/>
          <a:stretch>
            <a:fillRect/>
          </a:stretch>
        </p:blipFill>
        <p:spPr>
          <a:xfrm>
            <a:off x="643467" y="1357037"/>
            <a:ext cx="10905066" cy="4143924"/>
          </a:xfrm>
          <a:prstGeom prst="rect">
            <a:avLst/>
          </a:prstGeom>
        </p:spPr>
      </p:pic>
      <p:sp>
        <p:nvSpPr>
          <p:cNvPr id="2" name="Rettangolo 1">
            <a:extLst>
              <a:ext uri="{FF2B5EF4-FFF2-40B4-BE49-F238E27FC236}">
                <a16:creationId xmlns:a16="http://schemas.microsoft.com/office/drawing/2014/main" id="{52C64F3E-7AEC-3E26-1AEB-B57E39F7ADA8}"/>
              </a:ext>
            </a:extLst>
          </p:cNvPr>
          <p:cNvSpPr/>
          <p:nvPr/>
        </p:nvSpPr>
        <p:spPr>
          <a:xfrm>
            <a:off x="6835140" y="2590800"/>
            <a:ext cx="4465320" cy="632460"/>
          </a:xfrm>
          <a:prstGeom prst="rect">
            <a:avLst/>
          </a:prstGeom>
          <a:solidFill>
            <a:srgbClr val="E9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4085049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8CB0E84-5821-73E5-A1A4-C4DD5685C6BC}"/>
              </a:ext>
            </a:extLst>
          </p:cNvPr>
          <p:cNvPicPr>
            <a:picLocks noChangeAspect="1"/>
          </p:cNvPicPr>
          <p:nvPr/>
        </p:nvPicPr>
        <p:blipFill>
          <a:blip r:embed="rId3"/>
          <a:stretch>
            <a:fillRect/>
          </a:stretch>
        </p:blipFill>
        <p:spPr>
          <a:xfrm>
            <a:off x="643467" y="1357037"/>
            <a:ext cx="10905066" cy="4143924"/>
          </a:xfrm>
          <a:prstGeom prst="rect">
            <a:avLst/>
          </a:prstGeom>
        </p:spPr>
      </p:pic>
    </p:spTree>
    <p:extLst>
      <p:ext uri="{BB962C8B-B14F-4D97-AF65-F5344CB8AC3E}">
        <p14:creationId xmlns:p14="http://schemas.microsoft.com/office/powerpoint/2010/main" val="2605784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70E937F-462B-9C09-5DBB-D0578C77E1EE}"/>
              </a:ext>
            </a:extLst>
          </p:cNvPr>
          <p:cNvPicPr>
            <a:picLocks noChangeAspect="1"/>
          </p:cNvPicPr>
          <p:nvPr/>
        </p:nvPicPr>
        <p:blipFill>
          <a:blip r:embed="rId3"/>
          <a:stretch>
            <a:fillRect/>
          </a:stretch>
        </p:blipFill>
        <p:spPr>
          <a:xfrm>
            <a:off x="643467" y="1357037"/>
            <a:ext cx="10905066" cy="4143924"/>
          </a:xfrm>
          <a:prstGeom prst="rect">
            <a:avLst/>
          </a:prstGeom>
        </p:spPr>
      </p:pic>
    </p:spTree>
    <p:extLst>
      <p:ext uri="{BB962C8B-B14F-4D97-AF65-F5344CB8AC3E}">
        <p14:creationId xmlns:p14="http://schemas.microsoft.com/office/powerpoint/2010/main" val="4145396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E7A5A91-4D8D-E7DF-D9AF-4C55F06DA0A8}"/>
              </a:ext>
            </a:extLst>
          </p:cNvPr>
          <p:cNvPicPr>
            <a:picLocks noChangeAspect="1"/>
          </p:cNvPicPr>
          <p:nvPr/>
        </p:nvPicPr>
        <p:blipFill>
          <a:blip r:embed="rId3"/>
          <a:stretch>
            <a:fillRect/>
          </a:stretch>
        </p:blipFill>
        <p:spPr>
          <a:xfrm>
            <a:off x="643467" y="1357037"/>
            <a:ext cx="10905066" cy="4143924"/>
          </a:xfrm>
          <a:prstGeom prst="rect">
            <a:avLst/>
          </a:prstGeom>
        </p:spPr>
      </p:pic>
    </p:spTree>
    <p:extLst>
      <p:ext uri="{BB962C8B-B14F-4D97-AF65-F5344CB8AC3E}">
        <p14:creationId xmlns:p14="http://schemas.microsoft.com/office/powerpoint/2010/main" val="1417616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EDE13C5-BE5B-F4B1-912B-3E7A56C039D2}"/>
              </a:ext>
            </a:extLst>
          </p:cNvPr>
          <p:cNvPicPr>
            <a:picLocks noChangeAspect="1"/>
          </p:cNvPicPr>
          <p:nvPr/>
        </p:nvPicPr>
        <p:blipFill>
          <a:blip r:embed="rId3"/>
          <a:stretch>
            <a:fillRect/>
          </a:stretch>
        </p:blipFill>
        <p:spPr>
          <a:xfrm>
            <a:off x="643467" y="1357037"/>
            <a:ext cx="10905066" cy="4143924"/>
          </a:xfrm>
          <a:prstGeom prst="rect">
            <a:avLst/>
          </a:prstGeom>
        </p:spPr>
      </p:pic>
    </p:spTree>
    <p:extLst>
      <p:ext uri="{BB962C8B-B14F-4D97-AF65-F5344CB8AC3E}">
        <p14:creationId xmlns:p14="http://schemas.microsoft.com/office/powerpoint/2010/main" val="1555097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8874B04-0FDF-812B-DCCD-747DA1B22669}"/>
              </a:ext>
            </a:extLst>
          </p:cNvPr>
          <p:cNvPicPr>
            <a:picLocks noChangeAspect="1"/>
          </p:cNvPicPr>
          <p:nvPr/>
        </p:nvPicPr>
        <p:blipFill>
          <a:blip r:embed="rId2"/>
          <a:stretch>
            <a:fillRect/>
          </a:stretch>
        </p:blipFill>
        <p:spPr>
          <a:xfrm>
            <a:off x="643467" y="1357037"/>
            <a:ext cx="10905066" cy="4143924"/>
          </a:xfrm>
          <a:prstGeom prst="rect">
            <a:avLst/>
          </a:prstGeom>
        </p:spPr>
      </p:pic>
    </p:spTree>
    <p:extLst>
      <p:ext uri="{BB962C8B-B14F-4D97-AF65-F5344CB8AC3E}">
        <p14:creationId xmlns:p14="http://schemas.microsoft.com/office/powerpoint/2010/main" val="1883130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B1CB9E0-6890-6A82-2D28-AB3FB0EA7538}"/>
              </a:ext>
            </a:extLst>
          </p:cNvPr>
          <p:cNvPicPr>
            <a:picLocks noChangeAspect="1"/>
          </p:cNvPicPr>
          <p:nvPr/>
        </p:nvPicPr>
        <p:blipFill>
          <a:blip r:embed="rId3"/>
          <a:stretch>
            <a:fillRect/>
          </a:stretch>
        </p:blipFill>
        <p:spPr>
          <a:xfrm>
            <a:off x="643467" y="1357037"/>
            <a:ext cx="10905066" cy="4143924"/>
          </a:xfrm>
          <a:prstGeom prst="rect">
            <a:avLst/>
          </a:prstGeom>
        </p:spPr>
      </p:pic>
    </p:spTree>
    <p:extLst>
      <p:ext uri="{BB962C8B-B14F-4D97-AF65-F5344CB8AC3E}">
        <p14:creationId xmlns:p14="http://schemas.microsoft.com/office/powerpoint/2010/main" val="586727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EEEAA5B-10E8-6C8A-275C-FC207EFD05C4}"/>
              </a:ext>
            </a:extLst>
          </p:cNvPr>
          <p:cNvPicPr>
            <a:picLocks noChangeAspect="1"/>
          </p:cNvPicPr>
          <p:nvPr/>
        </p:nvPicPr>
        <p:blipFill>
          <a:blip r:embed="rId3"/>
          <a:stretch>
            <a:fillRect/>
          </a:stretch>
        </p:blipFill>
        <p:spPr>
          <a:xfrm>
            <a:off x="643467" y="784521"/>
            <a:ext cx="10905066" cy="5288956"/>
          </a:xfrm>
          <a:prstGeom prst="rect">
            <a:avLst/>
          </a:prstGeom>
        </p:spPr>
      </p:pic>
    </p:spTree>
    <p:extLst>
      <p:ext uri="{BB962C8B-B14F-4D97-AF65-F5344CB8AC3E}">
        <p14:creationId xmlns:p14="http://schemas.microsoft.com/office/powerpoint/2010/main" val="182192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cielo, aria aperta, nuvola, silhouette&#10;&#10;Descrizione generata automaticamente">
            <a:extLst>
              <a:ext uri="{FF2B5EF4-FFF2-40B4-BE49-F238E27FC236}">
                <a16:creationId xmlns:a16="http://schemas.microsoft.com/office/drawing/2014/main" id="{C6017608-D8EE-B24E-7028-80FE1D1821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107" y="-1209041"/>
            <a:ext cx="12387107" cy="8258831"/>
          </a:xfrm>
          <a:prstGeom prst="rect">
            <a:avLst/>
          </a:prstGeom>
        </p:spPr>
      </p:pic>
      <p:sp>
        <p:nvSpPr>
          <p:cNvPr id="6" name="CasellaDiTesto 5">
            <a:extLst>
              <a:ext uri="{FF2B5EF4-FFF2-40B4-BE49-F238E27FC236}">
                <a16:creationId xmlns:a16="http://schemas.microsoft.com/office/drawing/2014/main" id="{8FDC387A-EAB2-78B0-9A19-12210E36422B}"/>
              </a:ext>
            </a:extLst>
          </p:cNvPr>
          <p:cNvSpPr txBox="1"/>
          <p:nvPr/>
        </p:nvSpPr>
        <p:spPr>
          <a:xfrm>
            <a:off x="868744" y="243068"/>
            <a:ext cx="9073909" cy="1569660"/>
          </a:xfrm>
          <a:prstGeom prst="rect">
            <a:avLst/>
          </a:prstGeom>
          <a:noFill/>
        </p:spPr>
        <p:txBody>
          <a:bodyPr wrap="square" rtlCol="0">
            <a:spAutoFit/>
          </a:bodyPr>
          <a:lstStyle/>
          <a:p>
            <a:r>
              <a:rPr lang="it-IT" sz="9600" b="1" dirty="0" err="1">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Refactoring</a:t>
            </a:r>
            <a:endParaRPr lang="it-IT" sz="66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519456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8E75CA4-6504-518C-3671-F786BF317363}"/>
              </a:ext>
            </a:extLst>
          </p:cNvPr>
          <p:cNvPicPr>
            <a:picLocks noChangeAspect="1"/>
          </p:cNvPicPr>
          <p:nvPr/>
        </p:nvPicPr>
        <p:blipFill>
          <a:blip r:embed="rId3"/>
          <a:stretch>
            <a:fillRect/>
          </a:stretch>
        </p:blipFill>
        <p:spPr>
          <a:xfrm>
            <a:off x="643467" y="2215811"/>
            <a:ext cx="10905066" cy="2426376"/>
          </a:xfrm>
          <a:prstGeom prst="rect">
            <a:avLst/>
          </a:prstGeom>
        </p:spPr>
      </p:pic>
    </p:spTree>
    <p:extLst>
      <p:ext uri="{BB962C8B-B14F-4D97-AF65-F5344CB8AC3E}">
        <p14:creationId xmlns:p14="http://schemas.microsoft.com/office/powerpoint/2010/main" val="1090291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704C0B94-C856-CB09-B8FE-F913F31B93B3}"/>
              </a:ext>
            </a:extLst>
          </p:cNvPr>
          <p:cNvPicPr>
            <a:picLocks noChangeAspect="1"/>
          </p:cNvPicPr>
          <p:nvPr/>
        </p:nvPicPr>
        <p:blipFill>
          <a:blip r:embed="rId3"/>
          <a:stretch>
            <a:fillRect/>
          </a:stretch>
        </p:blipFill>
        <p:spPr>
          <a:xfrm>
            <a:off x="4278631" y="643466"/>
            <a:ext cx="3573908" cy="1601819"/>
          </a:xfrm>
          <a:prstGeom prst="rect">
            <a:avLst/>
          </a:prstGeom>
        </p:spPr>
      </p:pic>
    </p:spTree>
    <p:extLst>
      <p:ext uri="{BB962C8B-B14F-4D97-AF65-F5344CB8AC3E}">
        <p14:creationId xmlns:p14="http://schemas.microsoft.com/office/powerpoint/2010/main" val="2730538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02BB3C1-4841-FC68-BAEB-9BA2F5AAA104}"/>
              </a:ext>
            </a:extLst>
          </p:cNvPr>
          <p:cNvPicPr>
            <a:picLocks noChangeAspect="1"/>
          </p:cNvPicPr>
          <p:nvPr/>
        </p:nvPicPr>
        <p:blipFill>
          <a:blip r:embed="rId3"/>
          <a:stretch>
            <a:fillRect/>
          </a:stretch>
        </p:blipFill>
        <p:spPr>
          <a:xfrm>
            <a:off x="3700441" y="643466"/>
            <a:ext cx="4152097" cy="5571066"/>
          </a:xfrm>
          <a:prstGeom prst="rect">
            <a:avLst/>
          </a:prstGeom>
        </p:spPr>
      </p:pic>
    </p:spTree>
    <p:extLst>
      <p:ext uri="{BB962C8B-B14F-4D97-AF65-F5344CB8AC3E}">
        <p14:creationId xmlns:p14="http://schemas.microsoft.com/office/powerpoint/2010/main" val="237229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4EB0069-7ADE-CC90-CAD8-0FFBF3B435CC}"/>
              </a:ext>
            </a:extLst>
          </p:cNvPr>
          <p:cNvPicPr>
            <a:picLocks noChangeAspect="1"/>
          </p:cNvPicPr>
          <p:nvPr/>
        </p:nvPicPr>
        <p:blipFill>
          <a:blip r:embed="rId3"/>
          <a:stretch>
            <a:fillRect/>
          </a:stretch>
        </p:blipFill>
        <p:spPr>
          <a:xfrm>
            <a:off x="3700442" y="643466"/>
            <a:ext cx="4791116" cy="5571067"/>
          </a:xfrm>
          <a:prstGeom prst="rect">
            <a:avLst/>
          </a:prstGeom>
        </p:spPr>
      </p:pic>
    </p:spTree>
    <p:extLst>
      <p:ext uri="{BB962C8B-B14F-4D97-AF65-F5344CB8AC3E}">
        <p14:creationId xmlns:p14="http://schemas.microsoft.com/office/powerpoint/2010/main" val="1004154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C708086-37DF-AA1F-8F29-416334B4E19E}"/>
              </a:ext>
            </a:extLst>
          </p:cNvPr>
          <p:cNvSpPr txBox="1"/>
          <p:nvPr/>
        </p:nvSpPr>
        <p:spPr>
          <a:xfrm>
            <a:off x="839633" y="1951672"/>
            <a:ext cx="10512734" cy="3046988"/>
          </a:xfrm>
          <a:prstGeom prst="rect">
            <a:avLst/>
          </a:prstGeom>
          <a:noFill/>
        </p:spPr>
        <p:txBody>
          <a:bodyPr wrap="square" rtlCol="0">
            <a:spAutoFit/>
          </a:bodyPr>
          <a:lstStyle/>
          <a:p>
            <a:pPr algn="just"/>
            <a:r>
              <a:rPr lang="en-GB" sz="6000" b="1" dirty="0"/>
              <a:t>RQ1</a:t>
            </a:r>
            <a:r>
              <a:rPr lang="en-GB" sz="4000" dirty="0"/>
              <a:t>: What is the </a:t>
            </a:r>
            <a:r>
              <a:rPr lang="en-GB" sz="4800" b="1" i="1" dirty="0">
                <a:solidFill>
                  <a:schemeClr val="tx2">
                    <a:lumMod val="50000"/>
                    <a:lumOff val="50000"/>
                  </a:schemeClr>
                </a:solidFill>
              </a:rPr>
              <a:t>impact</a:t>
            </a:r>
            <a:r>
              <a:rPr lang="en-GB" sz="4000" dirty="0"/>
              <a:t> of applying </a:t>
            </a:r>
            <a:r>
              <a:rPr lang="en-GB" sz="4800" b="1" i="1" dirty="0">
                <a:solidFill>
                  <a:schemeClr val="tx2">
                    <a:lumMod val="50000"/>
                    <a:lumOff val="50000"/>
                  </a:schemeClr>
                </a:solidFill>
              </a:rPr>
              <a:t>automatic</a:t>
            </a:r>
            <a:r>
              <a:rPr lang="en-GB" sz="4000" dirty="0"/>
              <a:t> code readability enhancement considering snippets with varying </a:t>
            </a:r>
            <a:r>
              <a:rPr lang="en-GB" sz="4400" b="1" i="1" dirty="0">
                <a:solidFill>
                  <a:schemeClr val="tx2">
                    <a:lumMod val="50000"/>
                    <a:lumOff val="50000"/>
                  </a:schemeClr>
                </a:solidFill>
              </a:rPr>
              <a:t>levels</a:t>
            </a:r>
            <a:r>
              <a:rPr lang="en-GB" sz="4000" dirty="0"/>
              <a:t> of readability, namely low, medium and high? </a:t>
            </a:r>
          </a:p>
        </p:txBody>
      </p:sp>
    </p:spTree>
    <p:extLst>
      <p:ext uri="{BB962C8B-B14F-4D97-AF65-F5344CB8AC3E}">
        <p14:creationId xmlns:p14="http://schemas.microsoft.com/office/powerpoint/2010/main" val="882794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spazio, linea, astronomia&#10;&#10;Descrizione generata automaticamente">
            <a:extLst>
              <a:ext uri="{FF2B5EF4-FFF2-40B4-BE49-F238E27FC236}">
                <a16:creationId xmlns:a16="http://schemas.microsoft.com/office/drawing/2014/main" id="{99A8C6EC-163E-910B-A8CF-E3D5E7D90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4128"/>
            <a:ext cx="12192000" cy="5589743"/>
          </a:xfrm>
          <a:prstGeom prst="rect">
            <a:avLst/>
          </a:prstGeom>
        </p:spPr>
      </p:pic>
      <p:sp>
        <p:nvSpPr>
          <p:cNvPr id="6" name="CasellaDiTesto 5">
            <a:extLst>
              <a:ext uri="{FF2B5EF4-FFF2-40B4-BE49-F238E27FC236}">
                <a16:creationId xmlns:a16="http://schemas.microsoft.com/office/drawing/2014/main" id="{02D051CD-DD4C-7E5F-B3D3-D83142D65751}"/>
              </a:ext>
            </a:extLst>
          </p:cNvPr>
          <p:cNvSpPr txBox="1"/>
          <p:nvPr/>
        </p:nvSpPr>
        <p:spPr>
          <a:xfrm>
            <a:off x="486704" y="182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Readability Results</a:t>
            </a:r>
          </a:p>
        </p:txBody>
      </p:sp>
    </p:spTree>
    <p:extLst>
      <p:ext uri="{BB962C8B-B14F-4D97-AF65-F5344CB8AC3E}">
        <p14:creationId xmlns:p14="http://schemas.microsoft.com/office/powerpoint/2010/main" val="2778152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spazio, linea, astronomia&#10;&#10;Descrizione generata automaticamente">
            <a:extLst>
              <a:ext uri="{FF2B5EF4-FFF2-40B4-BE49-F238E27FC236}">
                <a16:creationId xmlns:a16="http://schemas.microsoft.com/office/drawing/2014/main" id="{99A8C6EC-163E-910B-A8CF-E3D5E7D90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4128"/>
            <a:ext cx="12192000" cy="5589743"/>
          </a:xfrm>
          <a:prstGeom prst="rect">
            <a:avLst/>
          </a:prstGeom>
        </p:spPr>
      </p:pic>
      <p:sp>
        <p:nvSpPr>
          <p:cNvPr id="6" name="CasellaDiTesto 5">
            <a:extLst>
              <a:ext uri="{FF2B5EF4-FFF2-40B4-BE49-F238E27FC236}">
                <a16:creationId xmlns:a16="http://schemas.microsoft.com/office/drawing/2014/main" id="{02D051CD-DD4C-7E5F-B3D3-D83142D65751}"/>
              </a:ext>
            </a:extLst>
          </p:cNvPr>
          <p:cNvSpPr txBox="1"/>
          <p:nvPr/>
        </p:nvSpPr>
        <p:spPr>
          <a:xfrm>
            <a:off x="486704" y="182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Readability Results</a:t>
            </a:r>
          </a:p>
        </p:txBody>
      </p:sp>
      <p:sp>
        <p:nvSpPr>
          <p:cNvPr id="2" name="Rettangolo 1">
            <a:extLst>
              <a:ext uri="{FF2B5EF4-FFF2-40B4-BE49-F238E27FC236}">
                <a16:creationId xmlns:a16="http://schemas.microsoft.com/office/drawing/2014/main" id="{B7792581-B702-42C8-FCC9-AF7831A1D9BA}"/>
              </a:ext>
            </a:extLst>
          </p:cNvPr>
          <p:cNvSpPr/>
          <p:nvPr/>
        </p:nvSpPr>
        <p:spPr>
          <a:xfrm>
            <a:off x="1208761" y="1413510"/>
            <a:ext cx="3926486" cy="3905250"/>
          </a:xfrm>
          <a:prstGeom prst="rect">
            <a:avLst/>
          </a:prstGeom>
          <a:solidFill>
            <a:srgbClr val="E57966">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01214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spazio, linea, astronomia&#10;&#10;Descrizione generata automaticamente">
            <a:extLst>
              <a:ext uri="{FF2B5EF4-FFF2-40B4-BE49-F238E27FC236}">
                <a16:creationId xmlns:a16="http://schemas.microsoft.com/office/drawing/2014/main" id="{99A8C6EC-163E-910B-A8CF-E3D5E7D90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4128"/>
            <a:ext cx="12192000" cy="5589743"/>
          </a:xfrm>
          <a:prstGeom prst="rect">
            <a:avLst/>
          </a:prstGeom>
        </p:spPr>
      </p:pic>
      <p:sp>
        <p:nvSpPr>
          <p:cNvPr id="6" name="CasellaDiTesto 5">
            <a:extLst>
              <a:ext uri="{FF2B5EF4-FFF2-40B4-BE49-F238E27FC236}">
                <a16:creationId xmlns:a16="http://schemas.microsoft.com/office/drawing/2014/main" id="{02D051CD-DD4C-7E5F-B3D3-D83142D65751}"/>
              </a:ext>
            </a:extLst>
          </p:cNvPr>
          <p:cNvSpPr txBox="1"/>
          <p:nvPr/>
        </p:nvSpPr>
        <p:spPr>
          <a:xfrm>
            <a:off x="486704" y="182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Readability Results</a:t>
            </a:r>
          </a:p>
        </p:txBody>
      </p:sp>
      <p:sp>
        <p:nvSpPr>
          <p:cNvPr id="2" name="Rettangolo 1">
            <a:extLst>
              <a:ext uri="{FF2B5EF4-FFF2-40B4-BE49-F238E27FC236}">
                <a16:creationId xmlns:a16="http://schemas.microsoft.com/office/drawing/2014/main" id="{B7792581-B702-42C8-FCC9-AF7831A1D9BA}"/>
              </a:ext>
            </a:extLst>
          </p:cNvPr>
          <p:cNvSpPr/>
          <p:nvPr/>
        </p:nvSpPr>
        <p:spPr>
          <a:xfrm>
            <a:off x="1208761" y="1413510"/>
            <a:ext cx="3926486" cy="3905250"/>
          </a:xfrm>
          <a:prstGeom prst="rect">
            <a:avLst/>
          </a:prstGeom>
          <a:solidFill>
            <a:srgbClr val="E57966">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3" name="Ovale 2">
            <a:extLst>
              <a:ext uri="{FF2B5EF4-FFF2-40B4-BE49-F238E27FC236}">
                <a16:creationId xmlns:a16="http://schemas.microsoft.com/office/drawing/2014/main" id="{EB277920-714E-B746-B8CE-9C348D589C8E}"/>
              </a:ext>
            </a:extLst>
          </p:cNvPr>
          <p:cNvSpPr/>
          <p:nvPr/>
        </p:nvSpPr>
        <p:spPr>
          <a:xfrm>
            <a:off x="4677409" y="2982899"/>
            <a:ext cx="121285" cy="117130"/>
          </a:xfrm>
          <a:prstGeom prst="ellipse">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Ovale 3">
            <a:extLst>
              <a:ext uri="{FF2B5EF4-FFF2-40B4-BE49-F238E27FC236}">
                <a16:creationId xmlns:a16="http://schemas.microsoft.com/office/drawing/2014/main" id="{F0DF3C5A-A658-36A8-976B-06667445710F}"/>
              </a:ext>
            </a:extLst>
          </p:cNvPr>
          <p:cNvSpPr/>
          <p:nvPr/>
        </p:nvSpPr>
        <p:spPr>
          <a:xfrm>
            <a:off x="2664267" y="2893258"/>
            <a:ext cx="121285" cy="117130"/>
          </a:xfrm>
          <a:prstGeom prst="ellipse">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0C8C933A-7170-5A3F-AB91-BBFCD475626D}"/>
              </a:ext>
            </a:extLst>
          </p:cNvPr>
          <p:cNvSpPr/>
          <p:nvPr/>
        </p:nvSpPr>
        <p:spPr>
          <a:xfrm>
            <a:off x="1923540" y="3027533"/>
            <a:ext cx="136145" cy="132853"/>
          </a:xfrm>
          <a:prstGeom prst="ellipse">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120EA46D-6B79-DDF4-213D-9E0A62ABCF84}"/>
              </a:ext>
            </a:extLst>
          </p:cNvPr>
          <p:cNvSpPr/>
          <p:nvPr/>
        </p:nvSpPr>
        <p:spPr>
          <a:xfrm>
            <a:off x="1208761" y="3522833"/>
            <a:ext cx="121285" cy="117130"/>
          </a:xfrm>
          <a:prstGeom prst="ellipse">
            <a:avLst/>
          </a:prstGeom>
          <a:solidFill>
            <a:srgbClr val="00B050">
              <a:alpha val="50000"/>
            </a:srgbClr>
          </a:solidFill>
          <a:ln w="28575">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2" name="Ovale 11">
            <a:extLst>
              <a:ext uri="{FF2B5EF4-FFF2-40B4-BE49-F238E27FC236}">
                <a16:creationId xmlns:a16="http://schemas.microsoft.com/office/drawing/2014/main" id="{ECBF436C-9AB0-63A4-FAC5-C35B1ED717BA}"/>
              </a:ext>
            </a:extLst>
          </p:cNvPr>
          <p:cNvSpPr/>
          <p:nvPr/>
        </p:nvSpPr>
        <p:spPr>
          <a:xfrm>
            <a:off x="1938400" y="3035394"/>
            <a:ext cx="121285" cy="117130"/>
          </a:xfrm>
          <a:prstGeom prst="ellipse">
            <a:avLst/>
          </a:prstGeom>
          <a:solidFill>
            <a:srgbClr val="00B050">
              <a:alpha val="50000"/>
            </a:srgbClr>
          </a:solidFill>
          <a:ln w="28575">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3" name="Ovale 12">
            <a:extLst>
              <a:ext uri="{FF2B5EF4-FFF2-40B4-BE49-F238E27FC236}">
                <a16:creationId xmlns:a16="http://schemas.microsoft.com/office/drawing/2014/main" id="{C0C1480A-515E-7037-39AC-A23F78B9A2BB}"/>
              </a:ext>
            </a:extLst>
          </p:cNvPr>
          <p:cNvSpPr/>
          <p:nvPr/>
        </p:nvSpPr>
        <p:spPr>
          <a:xfrm>
            <a:off x="2664267" y="2893258"/>
            <a:ext cx="121285" cy="117130"/>
          </a:xfrm>
          <a:prstGeom prst="ellipse">
            <a:avLst/>
          </a:prstGeom>
          <a:solidFill>
            <a:srgbClr val="00B050">
              <a:alpha val="50000"/>
            </a:srgbClr>
          </a:solidFill>
          <a:ln w="28575">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 name="Ovale 13">
            <a:extLst>
              <a:ext uri="{FF2B5EF4-FFF2-40B4-BE49-F238E27FC236}">
                <a16:creationId xmlns:a16="http://schemas.microsoft.com/office/drawing/2014/main" id="{6CF37F16-05FC-09E5-3C06-AED2CE6A6DD4}"/>
              </a:ext>
            </a:extLst>
          </p:cNvPr>
          <p:cNvSpPr/>
          <p:nvPr/>
        </p:nvSpPr>
        <p:spPr>
          <a:xfrm>
            <a:off x="4677408" y="2982899"/>
            <a:ext cx="121285" cy="117130"/>
          </a:xfrm>
          <a:prstGeom prst="ellipse">
            <a:avLst/>
          </a:prstGeom>
          <a:solidFill>
            <a:srgbClr val="00B050">
              <a:alpha val="50000"/>
            </a:srgbClr>
          </a:solidFill>
          <a:ln w="28575">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9991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spazio, linea, astronomia&#10;&#10;Descrizione generata automaticamente">
            <a:extLst>
              <a:ext uri="{FF2B5EF4-FFF2-40B4-BE49-F238E27FC236}">
                <a16:creationId xmlns:a16="http://schemas.microsoft.com/office/drawing/2014/main" id="{99A8C6EC-163E-910B-A8CF-E3D5E7D90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4128"/>
            <a:ext cx="12192000" cy="5589743"/>
          </a:xfrm>
          <a:prstGeom prst="rect">
            <a:avLst/>
          </a:prstGeom>
        </p:spPr>
      </p:pic>
      <p:sp>
        <p:nvSpPr>
          <p:cNvPr id="6" name="CasellaDiTesto 5">
            <a:extLst>
              <a:ext uri="{FF2B5EF4-FFF2-40B4-BE49-F238E27FC236}">
                <a16:creationId xmlns:a16="http://schemas.microsoft.com/office/drawing/2014/main" id="{02D051CD-DD4C-7E5F-B3D3-D83142D65751}"/>
              </a:ext>
            </a:extLst>
          </p:cNvPr>
          <p:cNvSpPr txBox="1"/>
          <p:nvPr/>
        </p:nvSpPr>
        <p:spPr>
          <a:xfrm>
            <a:off x="486704" y="182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Readability Results</a:t>
            </a:r>
          </a:p>
        </p:txBody>
      </p:sp>
      <p:sp>
        <p:nvSpPr>
          <p:cNvPr id="2" name="Rettangolo 1">
            <a:extLst>
              <a:ext uri="{FF2B5EF4-FFF2-40B4-BE49-F238E27FC236}">
                <a16:creationId xmlns:a16="http://schemas.microsoft.com/office/drawing/2014/main" id="{C17D3ABC-4365-E73D-85AD-31AE18DF8A49}"/>
              </a:ext>
            </a:extLst>
          </p:cNvPr>
          <p:cNvSpPr/>
          <p:nvPr/>
        </p:nvSpPr>
        <p:spPr>
          <a:xfrm>
            <a:off x="5095428" y="1417320"/>
            <a:ext cx="3922652" cy="3886200"/>
          </a:xfrm>
          <a:prstGeom prst="rect">
            <a:avLst/>
          </a:prstGeom>
          <a:solidFill>
            <a:srgbClr val="FBEB51">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8699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spazio, linea, astronomia&#10;&#10;Descrizione generata automaticamente">
            <a:extLst>
              <a:ext uri="{FF2B5EF4-FFF2-40B4-BE49-F238E27FC236}">
                <a16:creationId xmlns:a16="http://schemas.microsoft.com/office/drawing/2014/main" id="{99A8C6EC-163E-910B-A8CF-E3D5E7D90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4128"/>
            <a:ext cx="12192000" cy="5589743"/>
          </a:xfrm>
          <a:prstGeom prst="rect">
            <a:avLst/>
          </a:prstGeom>
        </p:spPr>
      </p:pic>
      <p:sp>
        <p:nvSpPr>
          <p:cNvPr id="6" name="CasellaDiTesto 5">
            <a:extLst>
              <a:ext uri="{FF2B5EF4-FFF2-40B4-BE49-F238E27FC236}">
                <a16:creationId xmlns:a16="http://schemas.microsoft.com/office/drawing/2014/main" id="{02D051CD-DD4C-7E5F-B3D3-D83142D65751}"/>
              </a:ext>
            </a:extLst>
          </p:cNvPr>
          <p:cNvSpPr txBox="1"/>
          <p:nvPr/>
        </p:nvSpPr>
        <p:spPr>
          <a:xfrm>
            <a:off x="486704" y="182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Readability Results</a:t>
            </a:r>
          </a:p>
        </p:txBody>
      </p:sp>
      <p:sp>
        <p:nvSpPr>
          <p:cNvPr id="2" name="Rettangolo 1">
            <a:extLst>
              <a:ext uri="{FF2B5EF4-FFF2-40B4-BE49-F238E27FC236}">
                <a16:creationId xmlns:a16="http://schemas.microsoft.com/office/drawing/2014/main" id="{C17D3ABC-4365-E73D-85AD-31AE18DF8A49}"/>
              </a:ext>
            </a:extLst>
          </p:cNvPr>
          <p:cNvSpPr/>
          <p:nvPr/>
        </p:nvSpPr>
        <p:spPr>
          <a:xfrm>
            <a:off x="5095428" y="1417320"/>
            <a:ext cx="3922652" cy="3886200"/>
          </a:xfrm>
          <a:prstGeom prst="rect">
            <a:avLst/>
          </a:prstGeom>
          <a:solidFill>
            <a:srgbClr val="FBEB51">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Ovale 2">
            <a:extLst>
              <a:ext uri="{FF2B5EF4-FFF2-40B4-BE49-F238E27FC236}">
                <a16:creationId xmlns:a16="http://schemas.microsoft.com/office/drawing/2014/main" id="{6FA842E3-76F2-FCE1-ECB2-ED9BA4A6B81D}"/>
              </a:ext>
            </a:extLst>
          </p:cNvPr>
          <p:cNvSpPr/>
          <p:nvPr/>
        </p:nvSpPr>
        <p:spPr>
          <a:xfrm>
            <a:off x="7144699" y="2052120"/>
            <a:ext cx="121285" cy="117130"/>
          </a:xfrm>
          <a:prstGeom prst="ellipse">
            <a:avLst/>
          </a:prstGeom>
          <a:solidFill>
            <a:srgbClr val="00B050">
              <a:alpha val="50000"/>
            </a:srgb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Ovale 3">
            <a:extLst>
              <a:ext uri="{FF2B5EF4-FFF2-40B4-BE49-F238E27FC236}">
                <a16:creationId xmlns:a16="http://schemas.microsoft.com/office/drawing/2014/main" id="{A6E28B0D-5BAB-95DD-3963-4D2A61EA384B}"/>
              </a:ext>
            </a:extLst>
          </p:cNvPr>
          <p:cNvSpPr/>
          <p:nvPr/>
        </p:nvSpPr>
        <p:spPr>
          <a:xfrm>
            <a:off x="7059610" y="1849121"/>
            <a:ext cx="121285" cy="117130"/>
          </a:xfrm>
          <a:prstGeom prst="ellipse">
            <a:avLst/>
          </a:prstGeom>
          <a:solidFill>
            <a:srgbClr val="00B050">
              <a:alpha val="50000"/>
            </a:srgb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04E413CF-F0CE-1E2F-1D83-E69B9660BB8C}"/>
              </a:ext>
            </a:extLst>
          </p:cNvPr>
          <p:cNvSpPr/>
          <p:nvPr/>
        </p:nvSpPr>
        <p:spPr>
          <a:xfrm>
            <a:off x="7531099" y="1966251"/>
            <a:ext cx="121285" cy="117130"/>
          </a:xfrm>
          <a:prstGeom prst="ellipse">
            <a:avLst/>
          </a:prstGeom>
          <a:solidFill>
            <a:srgbClr val="00B050">
              <a:alpha val="50000"/>
            </a:srgb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16466CF9-05E4-D610-5E50-86E2FD40BE59}"/>
              </a:ext>
            </a:extLst>
          </p:cNvPr>
          <p:cNvSpPr/>
          <p:nvPr/>
        </p:nvSpPr>
        <p:spPr>
          <a:xfrm>
            <a:off x="7568881" y="2078455"/>
            <a:ext cx="121285" cy="117130"/>
          </a:xfrm>
          <a:prstGeom prst="ellipse">
            <a:avLst/>
          </a:prstGeom>
          <a:solidFill>
            <a:srgbClr val="00B050">
              <a:alpha val="50000"/>
            </a:srgb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9" name="Ovale 8">
            <a:extLst>
              <a:ext uri="{FF2B5EF4-FFF2-40B4-BE49-F238E27FC236}">
                <a16:creationId xmlns:a16="http://schemas.microsoft.com/office/drawing/2014/main" id="{9500C93C-88F5-C789-E654-BAC1DFB56B22}"/>
              </a:ext>
            </a:extLst>
          </p:cNvPr>
          <p:cNvSpPr/>
          <p:nvPr/>
        </p:nvSpPr>
        <p:spPr>
          <a:xfrm>
            <a:off x="7774457" y="2052120"/>
            <a:ext cx="121285" cy="117130"/>
          </a:xfrm>
          <a:prstGeom prst="ellipse">
            <a:avLst/>
          </a:prstGeom>
          <a:solidFill>
            <a:srgbClr val="00B050">
              <a:alpha val="50000"/>
            </a:srgb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0" name="Ovale 9">
            <a:extLst>
              <a:ext uri="{FF2B5EF4-FFF2-40B4-BE49-F238E27FC236}">
                <a16:creationId xmlns:a16="http://schemas.microsoft.com/office/drawing/2014/main" id="{D3293ABC-53FA-8CC9-4E1E-1F839374EB2E}"/>
              </a:ext>
            </a:extLst>
          </p:cNvPr>
          <p:cNvSpPr/>
          <p:nvPr/>
        </p:nvSpPr>
        <p:spPr>
          <a:xfrm>
            <a:off x="7629523" y="3266784"/>
            <a:ext cx="121285" cy="117130"/>
          </a:xfrm>
          <a:prstGeom prst="ellipse">
            <a:avLst/>
          </a:prstGeom>
          <a:solidFill>
            <a:srgbClr val="C00000">
              <a:alpha val="50000"/>
            </a:srgb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1" name="Ovale 10">
            <a:extLst>
              <a:ext uri="{FF2B5EF4-FFF2-40B4-BE49-F238E27FC236}">
                <a16:creationId xmlns:a16="http://schemas.microsoft.com/office/drawing/2014/main" id="{464DA057-8B4B-9417-F0DC-EC4C60093543}"/>
              </a:ext>
            </a:extLst>
          </p:cNvPr>
          <p:cNvSpPr/>
          <p:nvPr/>
        </p:nvSpPr>
        <p:spPr>
          <a:xfrm>
            <a:off x="7231060" y="3634247"/>
            <a:ext cx="121285" cy="117130"/>
          </a:xfrm>
          <a:prstGeom prst="ellipse">
            <a:avLst/>
          </a:prstGeom>
          <a:solidFill>
            <a:srgbClr val="C00000">
              <a:alpha val="50000"/>
            </a:srgb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1318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cielo, edificio, aria aperta, Palazzo&#10;&#10;Descrizione generata automaticamente">
            <a:extLst>
              <a:ext uri="{FF2B5EF4-FFF2-40B4-BE49-F238E27FC236}">
                <a16:creationId xmlns:a16="http://schemas.microsoft.com/office/drawing/2014/main" id="{DD4D0AF9-0A00-ED65-AC99-AD66345591C9}"/>
              </a:ext>
            </a:extLst>
          </p:cNvPr>
          <p:cNvPicPr>
            <a:picLocks noChangeAspect="1"/>
          </p:cNvPicPr>
          <p:nvPr/>
        </p:nvPicPr>
        <p:blipFill rotWithShape="1">
          <a:blip r:embed="rId3">
            <a:extLst>
              <a:ext uri="{28A0092B-C50C-407E-A947-70E740481C1C}">
                <a14:useLocalDpi xmlns:a14="http://schemas.microsoft.com/office/drawing/2010/main" val="0"/>
              </a:ext>
            </a:extLst>
          </a:blip>
          <a:srcRect t="53162" r="26626" b="19322"/>
          <a:stretch/>
        </p:blipFill>
        <p:spPr>
          <a:xfrm>
            <a:off x="0" y="0"/>
            <a:ext cx="12192000" cy="6858000"/>
          </a:xfrm>
          <a:prstGeom prst="rect">
            <a:avLst/>
          </a:prstGeom>
        </p:spPr>
      </p:pic>
      <p:sp>
        <p:nvSpPr>
          <p:cNvPr id="4" name="CasellaDiTesto 3">
            <a:extLst>
              <a:ext uri="{FF2B5EF4-FFF2-40B4-BE49-F238E27FC236}">
                <a16:creationId xmlns:a16="http://schemas.microsoft.com/office/drawing/2014/main" id="{1002B5F0-D580-8618-8896-E7E793E63945}"/>
              </a:ext>
            </a:extLst>
          </p:cNvPr>
          <p:cNvSpPr txBox="1"/>
          <p:nvPr/>
        </p:nvSpPr>
        <p:spPr>
          <a:xfrm>
            <a:off x="281436" y="758412"/>
            <a:ext cx="6350623" cy="1200329"/>
          </a:xfrm>
          <a:prstGeom prst="rect">
            <a:avLst/>
          </a:prstGeom>
          <a:noFill/>
        </p:spPr>
        <p:txBody>
          <a:bodyPr wrap="square" rtlCol="0">
            <a:spAutoFit/>
          </a:bodyPr>
          <a:lstStyle/>
          <a:p>
            <a:r>
              <a:rPr lang="it-IT" sz="72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Technical</a:t>
            </a:r>
          </a:p>
        </p:txBody>
      </p:sp>
      <p:sp>
        <p:nvSpPr>
          <p:cNvPr id="5" name="CasellaDiTesto 4">
            <a:extLst>
              <a:ext uri="{FF2B5EF4-FFF2-40B4-BE49-F238E27FC236}">
                <a16:creationId xmlns:a16="http://schemas.microsoft.com/office/drawing/2014/main" id="{3EBD09A8-8244-B3C1-D8F9-0672F7F71AA9}"/>
              </a:ext>
            </a:extLst>
          </p:cNvPr>
          <p:cNvSpPr txBox="1"/>
          <p:nvPr/>
        </p:nvSpPr>
        <p:spPr>
          <a:xfrm>
            <a:off x="193171" y="1786129"/>
            <a:ext cx="5138189" cy="1862048"/>
          </a:xfrm>
          <a:prstGeom prst="rect">
            <a:avLst/>
          </a:prstGeom>
          <a:noFill/>
        </p:spPr>
        <p:txBody>
          <a:bodyPr wrap="square" rtlCol="0">
            <a:spAutoFit/>
          </a:bodyPr>
          <a:lstStyle/>
          <a:p>
            <a:r>
              <a:rPr lang="it-IT" sz="11500" b="1" dirty="0">
                <a:solidFill>
                  <a:srgbClr val="C00000"/>
                </a:solidFill>
                <a:effectLst>
                  <a:outerShdw blurRad="50800" dist="38100" algn="l" rotWithShape="0">
                    <a:prstClr val="black">
                      <a:alpha val="40000"/>
                    </a:prstClr>
                  </a:outerShdw>
                </a:effectLst>
                <a:latin typeface="Verdana" panose="020B0604030504040204" pitchFamily="34" charset="0"/>
                <a:ea typeface="Verdana" panose="020B0604030504040204" pitchFamily="34" charset="0"/>
              </a:rPr>
              <a:t>Debt</a:t>
            </a:r>
          </a:p>
        </p:txBody>
      </p:sp>
    </p:spTree>
    <p:extLst>
      <p:ext uri="{BB962C8B-B14F-4D97-AF65-F5344CB8AC3E}">
        <p14:creationId xmlns:p14="http://schemas.microsoft.com/office/powerpoint/2010/main" val="295269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spazio, linea, astronomia&#10;&#10;Descrizione generata automaticamente">
            <a:extLst>
              <a:ext uri="{FF2B5EF4-FFF2-40B4-BE49-F238E27FC236}">
                <a16:creationId xmlns:a16="http://schemas.microsoft.com/office/drawing/2014/main" id="{99A8C6EC-163E-910B-A8CF-E3D5E7D90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4128"/>
            <a:ext cx="12192000" cy="5589743"/>
          </a:xfrm>
          <a:prstGeom prst="rect">
            <a:avLst/>
          </a:prstGeom>
        </p:spPr>
      </p:pic>
      <p:sp>
        <p:nvSpPr>
          <p:cNvPr id="6" name="CasellaDiTesto 5">
            <a:extLst>
              <a:ext uri="{FF2B5EF4-FFF2-40B4-BE49-F238E27FC236}">
                <a16:creationId xmlns:a16="http://schemas.microsoft.com/office/drawing/2014/main" id="{02D051CD-DD4C-7E5F-B3D3-D83142D65751}"/>
              </a:ext>
            </a:extLst>
          </p:cNvPr>
          <p:cNvSpPr txBox="1"/>
          <p:nvPr/>
        </p:nvSpPr>
        <p:spPr>
          <a:xfrm>
            <a:off x="486704" y="182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Readability Results</a:t>
            </a:r>
          </a:p>
        </p:txBody>
      </p:sp>
      <p:sp>
        <p:nvSpPr>
          <p:cNvPr id="3" name="Rettangolo 2">
            <a:extLst>
              <a:ext uri="{FF2B5EF4-FFF2-40B4-BE49-F238E27FC236}">
                <a16:creationId xmlns:a16="http://schemas.microsoft.com/office/drawing/2014/main" id="{D57138CE-EDF1-5783-BF9C-F02D967279AA}"/>
              </a:ext>
            </a:extLst>
          </p:cNvPr>
          <p:cNvSpPr/>
          <p:nvPr/>
        </p:nvSpPr>
        <p:spPr>
          <a:xfrm>
            <a:off x="9018080" y="1427480"/>
            <a:ext cx="1975741" cy="389432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43646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spazio, linea, astronomia&#10;&#10;Descrizione generata automaticamente">
            <a:extLst>
              <a:ext uri="{FF2B5EF4-FFF2-40B4-BE49-F238E27FC236}">
                <a16:creationId xmlns:a16="http://schemas.microsoft.com/office/drawing/2014/main" id="{99A8C6EC-163E-910B-A8CF-E3D5E7D90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4128"/>
            <a:ext cx="12192000" cy="5589743"/>
          </a:xfrm>
          <a:prstGeom prst="rect">
            <a:avLst/>
          </a:prstGeom>
        </p:spPr>
      </p:pic>
      <p:sp>
        <p:nvSpPr>
          <p:cNvPr id="6" name="CasellaDiTesto 5">
            <a:extLst>
              <a:ext uri="{FF2B5EF4-FFF2-40B4-BE49-F238E27FC236}">
                <a16:creationId xmlns:a16="http://schemas.microsoft.com/office/drawing/2014/main" id="{02D051CD-DD4C-7E5F-B3D3-D83142D65751}"/>
              </a:ext>
            </a:extLst>
          </p:cNvPr>
          <p:cNvSpPr txBox="1"/>
          <p:nvPr/>
        </p:nvSpPr>
        <p:spPr>
          <a:xfrm>
            <a:off x="486704" y="182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Readability Results</a:t>
            </a:r>
          </a:p>
        </p:txBody>
      </p:sp>
      <p:sp>
        <p:nvSpPr>
          <p:cNvPr id="3" name="Rettangolo 2">
            <a:extLst>
              <a:ext uri="{FF2B5EF4-FFF2-40B4-BE49-F238E27FC236}">
                <a16:creationId xmlns:a16="http://schemas.microsoft.com/office/drawing/2014/main" id="{D57138CE-EDF1-5783-BF9C-F02D967279AA}"/>
              </a:ext>
            </a:extLst>
          </p:cNvPr>
          <p:cNvSpPr/>
          <p:nvPr/>
        </p:nvSpPr>
        <p:spPr>
          <a:xfrm>
            <a:off x="9018080" y="1427480"/>
            <a:ext cx="1975741" cy="389432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Ovale 3">
            <a:extLst>
              <a:ext uri="{FF2B5EF4-FFF2-40B4-BE49-F238E27FC236}">
                <a16:creationId xmlns:a16="http://schemas.microsoft.com/office/drawing/2014/main" id="{7E83BE02-860E-B5B0-95FF-555C1D94380C}"/>
              </a:ext>
            </a:extLst>
          </p:cNvPr>
          <p:cNvSpPr/>
          <p:nvPr/>
        </p:nvSpPr>
        <p:spPr>
          <a:xfrm>
            <a:off x="9278935" y="2670316"/>
            <a:ext cx="137480" cy="130027"/>
          </a:xfrm>
          <a:prstGeom prst="ellipse">
            <a:avLst/>
          </a:prstGeom>
          <a:solidFill>
            <a:srgbClr val="C00000">
              <a:alpha val="50000"/>
            </a:srgb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B224B59D-127F-2AE9-49E1-1896821961ED}"/>
              </a:ext>
            </a:extLst>
          </p:cNvPr>
          <p:cNvSpPr/>
          <p:nvPr/>
        </p:nvSpPr>
        <p:spPr>
          <a:xfrm>
            <a:off x="9446575" y="2405521"/>
            <a:ext cx="137480" cy="130027"/>
          </a:xfrm>
          <a:prstGeom prst="ellipse">
            <a:avLst/>
          </a:prstGeom>
          <a:solidFill>
            <a:srgbClr val="C00000">
              <a:alpha val="50000"/>
            </a:srgb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3143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EA6D0D3-24BC-C8B1-2CC2-89D663F6B1C7}"/>
              </a:ext>
            </a:extLst>
          </p:cNvPr>
          <p:cNvSpPr txBox="1"/>
          <p:nvPr/>
        </p:nvSpPr>
        <p:spPr>
          <a:xfrm>
            <a:off x="486704" y="182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Readability Results</a:t>
            </a:r>
          </a:p>
        </p:txBody>
      </p:sp>
      <p:graphicFrame>
        <p:nvGraphicFramePr>
          <p:cNvPr id="11" name="Tabella 10">
            <a:extLst>
              <a:ext uri="{FF2B5EF4-FFF2-40B4-BE49-F238E27FC236}">
                <a16:creationId xmlns:a16="http://schemas.microsoft.com/office/drawing/2014/main" id="{B17CD674-F147-E20E-AB1B-C2650ACC7375}"/>
              </a:ext>
            </a:extLst>
          </p:cNvPr>
          <p:cNvGraphicFramePr>
            <a:graphicFrameLocks noGrp="1"/>
          </p:cNvGraphicFramePr>
          <p:nvPr>
            <p:extLst>
              <p:ext uri="{D42A27DB-BD31-4B8C-83A1-F6EECF244321}">
                <p14:modId xmlns:p14="http://schemas.microsoft.com/office/powerpoint/2010/main" val="2667395980"/>
              </p:ext>
            </p:extLst>
          </p:nvPr>
        </p:nvGraphicFramePr>
        <p:xfrm>
          <a:off x="1112014" y="1129715"/>
          <a:ext cx="9960304" cy="4598569"/>
        </p:xfrm>
        <a:graphic>
          <a:graphicData uri="http://schemas.openxmlformats.org/drawingml/2006/table">
            <a:tbl>
              <a:tblPr firstRow="1" bandRow="1">
                <a:tableStyleId>{D7AC3CCA-C797-4891-BE02-D94E43425B78}</a:tableStyleId>
              </a:tblPr>
              <a:tblGrid>
                <a:gridCol w="2490076">
                  <a:extLst>
                    <a:ext uri="{9D8B030D-6E8A-4147-A177-3AD203B41FA5}">
                      <a16:colId xmlns:a16="http://schemas.microsoft.com/office/drawing/2014/main" val="1546464230"/>
                    </a:ext>
                  </a:extLst>
                </a:gridCol>
                <a:gridCol w="2490076">
                  <a:extLst>
                    <a:ext uri="{9D8B030D-6E8A-4147-A177-3AD203B41FA5}">
                      <a16:colId xmlns:a16="http://schemas.microsoft.com/office/drawing/2014/main" val="2954109223"/>
                    </a:ext>
                  </a:extLst>
                </a:gridCol>
                <a:gridCol w="2490076">
                  <a:extLst>
                    <a:ext uri="{9D8B030D-6E8A-4147-A177-3AD203B41FA5}">
                      <a16:colId xmlns:a16="http://schemas.microsoft.com/office/drawing/2014/main" val="2956667411"/>
                    </a:ext>
                  </a:extLst>
                </a:gridCol>
                <a:gridCol w="2490076">
                  <a:extLst>
                    <a:ext uri="{9D8B030D-6E8A-4147-A177-3AD203B41FA5}">
                      <a16:colId xmlns:a16="http://schemas.microsoft.com/office/drawing/2014/main" val="2376556461"/>
                    </a:ext>
                  </a:extLst>
                </a:gridCol>
              </a:tblGrid>
              <a:tr h="1539863">
                <a:tc>
                  <a:txBody>
                    <a:bodyPr/>
                    <a:lstStyle/>
                    <a:p>
                      <a:endParaRPr lang="en-GB" dirty="0"/>
                    </a:p>
                  </a:txBody>
                  <a:tcPr/>
                </a:tc>
                <a:tc>
                  <a:txBody>
                    <a:bodyPr/>
                    <a:lstStyle/>
                    <a:p>
                      <a:pPr algn="ctr"/>
                      <a:r>
                        <a:rPr lang="it-IT" sz="4000" dirty="0"/>
                        <a:t>Low</a:t>
                      </a:r>
                      <a:endParaRPr lang="en-GB" dirty="0">
                        <a:latin typeface="Verdana" panose="020B0604030504040204" pitchFamily="34" charset="0"/>
                        <a:ea typeface="Verdana" panose="020B0604030504040204" pitchFamily="34" charset="0"/>
                      </a:endParaRPr>
                    </a:p>
                  </a:txBody>
                  <a:tcPr/>
                </a:tc>
                <a:tc>
                  <a:txBody>
                    <a:bodyPr/>
                    <a:lstStyle/>
                    <a:p>
                      <a:pPr algn="ctr"/>
                      <a:r>
                        <a:rPr lang="it-IT" sz="4000" dirty="0"/>
                        <a:t>Medium</a:t>
                      </a:r>
                      <a:endParaRPr lang="en-GB" sz="1100" dirty="0">
                        <a:latin typeface="Verdana" panose="020B0604030504040204" pitchFamily="34" charset="0"/>
                        <a:ea typeface="Verdana" panose="020B0604030504040204" pitchFamily="34" charset="0"/>
                      </a:endParaRPr>
                    </a:p>
                  </a:txBody>
                  <a:tcPr/>
                </a:tc>
                <a:tc>
                  <a:txBody>
                    <a:bodyPr/>
                    <a:lstStyle/>
                    <a:p>
                      <a:pPr algn="ctr"/>
                      <a:r>
                        <a:rPr lang="it-IT" sz="3600" dirty="0"/>
                        <a:t>High</a:t>
                      </a:r>
                      <a:endParaRPr lang="en-GB" dirty="0"/>
                    </a:p>
                  </a:txBody>
                  <a:tcPr/>
                </a:tc>
                <a:extLst>
                  <a:ext uri="{0D108BD9-81ED-4DB2-BD59-A6C34878D82A}">
                    <a16:rowId xmlns:a16="http://schemas.microsoft.com/office/drawing/2014/main" val="1977276679"/>
                  </a:ext>
                </a:extLst>
              </a:tr>
              <a:tr h="1539863">
                <a:tc>
                  <a:txBody>
                    <a:bodyPr/>
                    <a:lstStyle/>
                    <a:p>
                      <a:pPr algn="ctr"/>
                      <a:endParaRPr lang="en-GB" b="1" noProof="0"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523779496"/>
                  </a:ext>
                </a:extLst>
              </a:tr>
              <a:tr h="1518843">
                <a:tc>
                  <a:txBody>
                    <a:bodyPr/>
                    <a:lstStyle/>
                    <a:p>
                      <a:pPr algn="ctr"/>
                      <a:endParaRPr lang="en-GB" b="1" noProof="0"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31897296"/>
                  </a:ext>
                </a:extLst>
              </a:tr>
            </a:tbl>
          </a:graphicData>
        </a:graphic>
      </p:graphicFrame>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38D8275A-F282-A31F-367D-A165FEC8BD44}"/>
                  </a:ext>
                </a:extLst>
              </p:cNvPr>
              <p:cNvSpPr txBox="1"/>
              <p:nvPr/>
            </p:nvSpPr>
            <p:spPr>
              <a:xfrm>
                <a:off x="3768308" y="3121222"/>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8</m:t>
                      </m:r>
                    </m:oMath>
                  </m:oMathPara>
                </a14:m>
                <a:endParaRPr lang="en-GB" sz="1200" dirty="0"/>
              </a:p>
            </p:txBody>
          </p:sp>
        </mc:Choice>
        <mc:Fallback xmlns="">
          <p:sp>
            <p:nvSpPr>
              <p:cNvPr id="12" name="CasellaDiTesto 11">
                <a:extLst>
                  <a:ext uri="{FF2B5EF4-FFF2-40B4-BE49-F238E27FC236}">
                    <a16:creationId xmlns:a16="http://schemas.microsoft.com/office/drawing/2014/main" id="{38D8275A-F282-A31F-367D-A165FEC8BD44}"/>
                  </a:ext>
                </a:extLst>
              </p:cNvPr>
              <p:cNvSpPr txBox="1">
                <a:spLocks noRot="1" noChangeAspect="1" noMove="1" noResize="1" noEditPoints="1" noAdjustHandles="1" noChangeArrowheads="1" noChangeShapeType="1" noTextEdit="1"/>
              </p:cNvSpPr>
              <p:nvPr/>
            </p:nvSpPr>
            <p:spPr>
              <a:xfrm>
                <a:off x="3768308" y="3121222"/>
                <a:ext cx="2176713" cy="615553"/>
              </a:xfrm>
              <a:prstGeom prst="rect">
                <a:avLst/>
              </a:prstGeom>
              <a:blipFill>
                <a:blip r:embed="rId3"/>
                <a:stretch>
                  <a:fillRect/>
                </a:stretch>
              </a:blipFill>
            </p:spPr>
            <p:txBody>
              <a:bodyPr/>
              <a:lstStyle/>
              <a:p>
                <a:r>
                  <a:rPr lang="en-GB">
                    <a:noFill/>
                  </a:rPr>
                  <a:t> </a:t>
                </a:r>
              </a:p>
            </p:txBody>
          </p:sp>
        </mc:Fallback>
      </mc:AlternateContent>
      <p:sp>
        <p:nvSpPr>
          <p:cNvPr id="14" name="CasellaDiTesto 13">
            <a:extLst>
              <a:ext uri="{FF2B5EF4-FFF2-40B4-BE49-F238E27FC236}">
                <a16:creationId xmlns:a16="http://schemas.microsoft.com/office/drawing/2014/main" id="{2742AEC2-9DFC-117D-6D3B-8F83CA7FA147}"/>
              </a:ext>
            </a:extLst>
          </p:cNvPr>
          <p:cNvSpPr txBox="1"/>
          <p:nvPr/>
        </p:nvSpPr>
        <p:spPr>
          <a:xfrm>
            <a:off x="1284363" y="3167388"/>
            <a:ext cx="2311596" cy="523220"/>
          </a:xfrm>
          <a:prstGeom prst="rect">
            <a:avLst/>
          </a:prstGeom>
          <a:noFill/>
        </p:spPr>
        <p:txBody>
          <a:bodyPr wrap="square">
            <a:spAutoFit/>
          </a:bodyPr>
          <a:lstStyle/>
          <a:p>
            <a:r>
              <a:rPr lang="en-GB" sz="2800" b="1" noProof="0" dirty="0">
                <a:latin typeface="Verdana" panose="020B0604030504040204" pitchFamily="34" charset="0"/>
                <a:ea typeface="Verdana" panose="020B0604030504040204" pitchFamily="34" charset="0"/>
              </a:rPr>
              <a:t>Increment</a:t>
            </a:r>
            <a:endParaRPr lang="en-GB" sz="2800" dirty="0"/>
          </a:p>
        </p:txBody>
      </p:sp>
      <p:sp>
        <p:nvSpPr>
          <p:cNvPr id="15" name="CasellaDiTesto 14">
            <a:extLst>
              <a:ext uri="{FF2B5EF4-FFF2-40B4-BE49-F238E27FC236}">
                <a16:creationId xmlns:a16="http://schemas.microsoft.com/office/drawing/2014/main" id="{F2286597-5E3B-FEA4-6DE0-D7C3E4997A6F}"/>
              </a:ext>
            </a:extLst>
          </p:cNvPr>
          <p:cNvSpPr txBox="1"/>
          <p:nvPr/>
        </p:nvSpPr>
        <p:spPr>
          <a:xfrm>
            <a:off x="1229894" y="4686133"/>
            <a:ext cx="2420534" cy="523220"/>
          </a:xfrm>
          <a:prstGeom prst="rect">
            <a:avLst/>
          </a:prstGeom>
          <a:noFill/>
        </p:spPr>
        <p:txBody>
          <a:bodyPr wrap="square">
            <a:spAutoFit/>
          </a:bodyPr>
          <a:lstStyle/>
          <a:p>
            <a:r>
              <a:rPr lang="en-GB" sz="2800" b="1" noProof="0" dirty="0">
                <a:latin typeface="Verdana" panose="020B0604030504040204" pitchFamily="34" charset="0"/>
                <a:ea typeface="Verdana" panose="020B0604030504040204" pitchFamily="34" charset="0"/>
              </a:rPr>
              <a:t>Decrement</a:t>
            </a:r>
            <a:endParaRPr lang="en-GB" sz="2800" dirty="0"/>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A4B0EE99-6EE7-54E0-A96B-E3726E9C6A73}"/>
                  </a:ext>
                </a:extLst>
              </p:cNvPr>
              <p:cNvSpPr txBox="1"/>
              <p:nvPr/>
            </p:nvSpPr>
            <p:spPr>
              <a:xfrm>
                <a:off x="3768307" y="4639966"/>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3</m:t>
                      </m:r>
                    </m:oMath>
                  </m:oMathPara>
                </a14:m>
                <a:endParaRPr lang="en-GB" sz="1200" dirty="0"/>
              </a:p>
            </p:txBody>
          </p:sp>
        </mc:Choice>
        <mc:Fallback xmlns="">
          <p:sp>
            <p:nvSpPr>
              <p:cNvPr id="16" name="CasellaDiTesto 15">
                <a:extLst>
                  <a:ext uri="{FF2B5EF4-FFF2-40B4-BE49-F238E27FC236}">
                    <a16:creationId xmlns:a16="http://schemas.microsoft.com/office/drawing/2014/main" id="{A4B0EE99-6EE7-54E0-A96B-E3726E9C6A73}"/>
                  </a:ext>
                </a:extLst>
              </p:cNvPr>
              <p:cNvSpPr txBox="1">
                <a:spLocks noRot="1" noChangeAspect="1" noMove="1" noResize="1" noEditPoints="1" noAdjustHandles="1" noChangeArrowheads="1" noChangeShapeType="1" noTextEdit="1"/>
              </p:cNvSpPr>
              <p:nvPr/>
            </p:nvSpPr>
            <p:spPr>
              <a:xfrm>
                <a:off x="3768307" y="4639966"/>
                <a:ext cx="2176713" cy="61555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B2638C73-3496-BDB1-54A2-1BD5277E1044}"/>
                  </a:ext>
                </a:extLst>
              </p:cNvPr>
              <p:cNvSpPr txBox="1"/>
              <p:nvPr/>
            </p:nvSpPr>
            <p:spPr>
              <a:xfrm>
                <a:off x="6246981" y="3121221"/>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3</m:t>
                      </m:r>
                    </m:oMath>
                  </m:oMathPara>
                </a14:m>
                <a:endParaRPr lang="en-GB" sz="1200" dirty="0"/>
              </a:p>
            </p:txBody>
          </p:sp>
        </mc:Choice>
        <mc:Fallback xmlns="">
          <p:sp>
            <p:nvSpPr>
              <p:cNvPr id="17" name="CasellaDiTesto 16">
                <a:extLst>
                  <a:ext uri="{FF2B5EF4-FFF2-40B4-BE49-F238E27FC236}">
                    <a16:creationId xmlns:a16="http://schemas.microsoft.com/office/drawing/2014/main" id="{B2638C73-3496-BDB1-54A2-1BD5277E1044}"/>
                  </a:ext>
                </a:extLst>
              </p:cNvPr>
              <p:cNvSpPr txBox="1">
                <a:spLocks noRot="1" noChangeAspect="1" noMove="1" noResize="1" noEditPoints="1" noAdjustHandles="1" noChangeArrowheads="1" noChangeShapeType="1" noTextEdit="1"/>
              </p:cNvSpPr>
              <p:nvPr/>
            </p:nvSpPr>
            <p:spPr>
              <a:xfrm>
                <a:off x="6246981" y="3121221"/>
                <a:ext cx="2176713"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64DA7221-81FD-C73A-FD1D-8D2F0A638D27}"/>
                  </a:ext>
                </a:extLst>
              </p:cNvPr>
              <p:cNvSpPr txBox="1"/>
              <p:nvPr/>
            </p:nvSpPr>
            <p:spPr>
              <a:xfrm>
                <a:off x="6246980" y="4638366"/>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1</m:t>
                      </m:r>
                    </m:oMath>
                  </m:oMathPara>
                </a14:m>
                <a:endParaRPr lang="en-GB" sz="1200" dirty="0"/>
              </a:p>
            </p:txBody>
          </p:sp>
        </mc:Choice>
        <mc:Fallback xmlns="">
          <p:sp>
            <p:nvSpPr>
              <p:cNvPr id="18" name="CasellaDiTesto 17">
                <a:extLst>
                  <a:ext uri="{FF2B5EF4-FFF2-40B4-BE49-F238E27FC236}">
                    <a16:creationId xmlns:a16="http://schemas.microsoft.com/office/drawing/2014/main" id="{64DA7221-81FD-C73A-FD1D-8D2F0A638D27}"/>
                  </a:ext>
                </a:extLst>
              </p:cNvPr>
              <p:cNvSpPr txBox="1">
                <a:spLocks noRot="1" noChangeAspect="1" noMove="1" noResize="1" noEditPoints="1" noAdjustHandles="1" noChangeArrowheads="1" noChangeShapeType="1" noTextEdit="1"/>
              </p:cNvSpPr>
              <p:nvPr/>
            </p:nvSpPr>
            <p:spPr>
              <a:xfrm>
                <a:off x="6246980" y="4638366"/>
                <a:ext cx="2176713" cy="61555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F35B9D64-8657-6C54-5B9F-01671200D8A8}"/>
                  </a:ext>
                </a:extLst>
              </p:cNvPr>
              <p:cNvSpPr txBox="1"/>
              <p:nvPr/>
            </p:nvSpPr>
            <p:spPr>
              <a:xfrm>
                <a:off x="8730924" y="3167388"/>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0</m:t>
                      </m:r>
                    </m:oMath>
                  </m:oMathPara>
                </a14:m>
                <a:endParaRPr lang="en-GB" sz="1200" dirty="0"/>
              </a:p>
            </p:txBody>
          </p:sp>
        </mc:Choice>
        <mc:Fallback xmlns="">
          <p:sp>
            <p:nvSpPr>
              <p:cNvPr id="19" name="CasellaDiTesto 18">
                <a:extLst>
                  <a:ext uri="{FF2B5EF4-FFF2-40B4-BE49-F238E27FC236}">
                    <a16:creationId xmlns:a16="http://schemas.microsoft.com/office/drawing/2014/main" id="{F35B9D64-8657-6C54-5B9F-01671200D8A8}"/>
                  </a:ext>
                </a:extLst>
              </p:cNvPr>
              <p:cNvSpPr txBox="1">
                <a:spLocks noRot="1" noChangeAspect="1" noMove="1" noResize="1" noEditPoints="1" noAdjustHandles="1" noChangeArrowheads="1" noChangeShapeType="1" noTextEdit="1"/>
              </p:cNvSpPr>
              <p:nvPr/>
            </p:nvSpPr>
            <p:spPr>
              <a:xfrm>
                <a:off x="8730924" y="3167388"/>
                <a:ext cx="2176713" cy="61555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5E1CA5C9-B2F8-1697-18C6-7D1DF9FC744D}"/>
                  </a:ext>
                </a:extLst>
              </p:cNvPr>
              <p:cNvSpPr txBox="1"/>
              <p:nvPr/>
            </p:nvSpPr>
            <p:spPr>
              <a:xfrm>
                <a:off x="8725653" y="4638365"/>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1</m:t>
                      </m:r>
                    </m:oMath>
                  </m:oMathPara>
                </a14:m>
                <a:endParaRPr lang="en-GB" sz="1200" dirty="0"/>
              </a:p>
            </p:txBody>
          </p:sp>
        </mc:Choice>
        <mc:Fallback xmlns="">
          <p:sp>
            <p:nvSpPr>
              <p:cNvPr id="20" name="CasellaDiTesto 19">
                <a:extLst>
                  <a:ext uri="{FF2B5EF4-FFF2-40B4-BE49-F238E27FC236}">
                    <a16:creationId xmlns:a16="http://schemas.microsoft.com/office/drawing/2014/main" id="{5E1CA5C9-B2F8-1697-18C6-7D1DF9FC744D}"/>
                  </a:ext>
                </a:extLst>
              </p:cNvPr>
              <p:cNvSpPr txBox="1">
                <a:spLocks noRot="1" noChangeAspect="1" noMove="1" noResize="1" noEditPoints="1" noAdjustHandles="1" noChangeArrowheads="1" noChangeShapeType="1" noTextEdit="1"/>
              </p:cNvSpPr>
              <p:nvPr/>
            </p:nvSpPr>
            <p:spPr>
              <a:xfrm>
                <a:off x="8725653" y="4638365"/>
                <a:ext cx="2176713" cy="615553"/>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472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EA6D0D3-24BC-C8B1-2CC2-89D663F6B1C7}"/>
              </a:ext>
            </a:extLst>
          </p:cNvPr>
          <p:cNvSpPr txBox="1"/>
          <p:nvPr/>
        </p:nvSpPr>
        <p:spPr>
          <a:xfrm>
            <a:off x="486704" y="182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Readability Results</a:t>
            </a:r>
          </a:p>
        </p:txBody>
      </p:sp>
      <p:graphicFrame>
        <p:nvGraphicFramePr>
          <p:cNvPr id="11" name="Tabella 10">
            <a:extLst>
              <a:ext uri="{FF2B5EF4-FFF2-40B4-BE49-F238E27FC236}">
                <a16:creationId xmlns:a16="http://schemas.microsoft.com/office/drawing/2014/main" id="{B17CD674-F147-E20E-AB1B-C2650ACC7375}"/>
              </a:ext>
            </a:extLst>
          </p:cNvPr>
          <p:cNvGraphicFramePr>
            <a:graphicFrameLocks noGrp="1"/>
          </p:cNvGraphicFramePr>
          <p:nvPr/>
        </p:nvGraphicFramePr>
        <p:xfrm>
          <a:off x="1112014" y="1129715"/>
          <a:ext cx="9960304" cy="4598569"/>
        </p:xfrm>
        <a:graphic>
          <a:graphicData uri="http://schemas.openxmlformats.org/drawingml/2006/table">
            <a:tbl>
              <a:tblPr firstRow="1" bandRow="1">
                <a:tableStyleId>{D7AC3CCA-C797-4891-BE02-D94E43425B78}</a:tableStyleId>
              </a:tblPr>
              <a:tblGrid>
                <a:gridCol w="2490076">
                  <a:extLst>
                    <a:ext uri="{9D8B030D-6E8A-4147-A177-3AD203B41FA5}">
                      <a16:colId xmlns:a16="http://schemas.microsoft.com/office/drawing/2014/main" val="1546464230"/>
                    </a:ext>
                  </a:extLst>
                </a:gridCol>
                <a:gridCol w="2490076">
                  <a:extLst>
                    <a:ext uri="{9D8B030D-6E8A-4147-A177-3AD203B41FA5}">
                      <a16:colId xmlns:a16="http://schemas.microsoft.com/office/drawing/2014/main" val="2954109223"/>
                    </a:ext>
                  </a:extLst>
                </a:gridCol>
                <a:gridCol w="2490076">
                  <a:extLst>
                    <a:ext uri="{9D8B030D-6E8A-4147-A177-3AD203B41FA5}">
                      <a16:colId xmlns:a16="http://schemas.microsoft.com/office/drawing/2014/main" val="2956667411"/>
                    </a:ext>
                  </a:extLst>
                </a:gridCol>
                <a:gridCol w="2490076">
                  <a:extLst>
                    <a:ext uri="{9D8B030D-6E8A-4147-A177-3AD203B41FA5}">
                      <a16:colId xmlns:a16="http://schemas.microsoft.com/office/drawing/2014/main" val="2376556461"/>
                    </a:ext>
                  </a:extLst>
                </a:gridCol>
              </a:tblGrid>
              <a:tr h="1539863">
                <a:tc>
                  <a:txBody>
                    <a:bodyPr/>
                    <a:lstStyle/>
                    <a:p>
                      <a:endParaRPr lang="en-GB" dirty="0"/>
                    </a:p>
                  </a:txBody>
                  <a:tcPr/>
                </a:tc>
                <a:tc>
                  <a:txBody>
                    <a:bodyPr/>
                    <a:lstStyle/>
                    <a:p>
                      <a:pPr algn="ctr"/>
                      <a:r>
                        <a:rPr lang="it-IT" sz="4000" dirty="0"/>
                        <a:t>Low</a:t>
                      </a:r>
                      <a:endParaRPr lang="en-GB" dirty="0">
                        <a:latin typeface="Verdana" panose="020B0604030504040204" pitchFamily="34" charset="0"/>
                        <a:ea typeface="Verdana" panose="020B0604030504040204" pitchFamily="34" charset="0"/>
                      </a:endParaRPr>
                    </a:p>
                  </a:txBody>
                  <a:tcPr/>
                </a:tc>
                <a:tc>
                  <a:txBody>
                    <a:bodyPr/>
                    <a:lstStyle/>
                    <a:p>
                      <a:pPr algn="ctr"/>
                      <a:r>
                        <a:rPr lang="it-IT" sz="4000" dirty="0"/>
                        <a:t>Medium</a:t>
                      </a:r>
                      <a:endParaRPr lang="en-GB" sz="1100" dirty="0">
                        <a:latin typeface="Verdana" panose="020B0604030504040204" pitchFamily="34" charset="0"/>
                        <a:ea typeface="Verdana" panose="020B0604030504040204" pitchFamily="34" charset="0"/>
                      </a:endParaRPr>
                    </a:p>
                  </a:txBody>
                  <a:tcPr/>
                </a:tc>
                <a:tc>
                  <a:txBody>
                    <a:bodyPr/>
                    <a:lstStyle/>
                    <a:p>
                      <a:pPr algn="ctr"/>
                      <a:r>
                        <a:rPr lang="it-IT" sz="3600" dirty="0"/>
                        <a:t>High</a:t>
                      </a:r>
                      <a:endParaRPr lang="en-GB" dirty="0"/>
                    </a:p>
                  </a:txBody>
                  <a:tcPr/>
                </a:tc>
                <a:extLst>
                  <a:ext uri="{0D108BD9-81ED-4DB2-BD59-A6C34878D82A}">
                    <a16:rowId xmlns:a16="http://schemas.microsoft.com/office/drawing/2014/main" val="1977276679"/>
                  </a:ext>
                </a:extLst>
              </a:tr>
              <a:tr h="1539863">
                <a:tc>
                  <a:txBody>
                    <a:bodyPr/>
                    <a:lstStyle/>
                    <a:p>
                      <a:pPr algn="ctr"/>
                      <a:endParaRPr lang="en-GB" b="1" noProof="0"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523779496"/>
                  </a:ext>
                </a:extLst>
              </a:tr>
              <a:tr h="1518843">
                <a:tc>
                  <a:txBody>
                    <a:bodyPr/>
                    <a:lstStyle/>
                    <a:p>
                      <a:pPr algn="ctr"/>
                      <a:endParaRPr lang="en-GB" b="1" noProof="0"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31897296"/>
                  </a:ext>
                </a:extLst>
              </a:tr>
            </a:tbl>
          </a:graphicData>
        </a:graphic>
      </p:graphicFrame>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38D8275A-F282-A31F-367D-A165FEC8BD44}"/>
                  </a:ext>
                </a:extLst>
              </p:cNvPr>
              <p:cNvSpPr txBox="1"/>
              <p:nvPr/>
            </p:nvSpPr>
            <p:spPr>
              <a:xfrm>
                <a:off x="3768308" y="3121222"/>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8</m:t>
                      </m:r>
                    </m:oMath>
                  </m:oMathPara>
                </a14:m>
                <a:endParaRPr lang="en-GB" sz="1200" dirty="0"/>
              </a:p>
            </p:txBody>
          </p:sp>
        </mc:Choice>
        <mc:Fallback xmlns="">
          <p:sp>
            <p:nvSpPr>
              <p:cNvPr id="12" name="CasellaDiTesto 11">
                <a:extLst>
                  <a:ext uri="{FF2B5EF4-FFF2-40B4-BE49-F238E27FC236}">
                    <a16:creationId xmlns:a16="http://schemas.microsoft.com/office/drawing/2014/main" id="{38D8275A-F282-A31F-367D-A165FEC8BD44}"/>
                  </a:ext>
                </a:extLst>
              </p:cNvPr>
              <p:cNvSpPr txBox="1">
                <a:spLocks noRot="1" noChangeAspect="1" noMove="1" noResize="1" noEditPoints="1" noAdjustHandles="1" noChangeArrowheads="1" noChangeShapeType="1" noTextEdit="1"/>
              </p:cNvSpPr>
              <p:nvPr/>
            </p:nvSpPr>
            <p:spPr>
              <a:xfrm>
                <a:off x="3768308" y="3121222"/>
                <a:ext cx="2176713" cy="615553"/>
              </a:xfrm>
              <a:prstGeom prst="rect">
                <a:avLst/>
              </a:prstGeom>
              <a:blipFill>
                <a:blip r:embed="rId3"/>
                <a:stretch>
                  <a:fillRect/>
                </a:stretch>
              </a:blipFill>
            </p:spPr>
            <p:txBody>
              <a:bodyPr/>
              <a:lstStyle/>
              <a:p>
                <a:r>
                  <a:rPr lang="en-GB">
                    <a:noFill/>
                  </a:rPr>
                  <a:t> </a:t>
                </a:r>
              </a:p>
            </p:txBody>
          </p:sp>
        </mc:Fallback>
      </mc:AlternateContent>
      <p:sp>
        <p:nvSpPr>
          <p:cNvPr id="14" name="CasellaDiTesto 13">
            <a:extLst>
              <a:ext uri="{FF2B5EF4-FFF2-40B4-BE49-F238E27FC236}">
                <a16:creationId xmlns:a16="http://schemas.microsoft.com/office/drawing/2014/main" id="{2742AEC2-9DFC-117D-6D3B-8F83CA7FA147}"/>
              </a:ext>
            </a:extLst>
          </p:cNvPr>
          <p:cNvSpPr txBox="1"/>
          <p:nvPr/>
        </p:nvSpPr>
        <p:spPr>
          <a:xfrm>
            <a:off x="1284363" y="3167388"/>
            <a:ext cx="2311596" cy="523220"/>
          </a:xfrm>
          <a:prstGeom prst="rect">
            <a:avLst/>
          </a:prstGeom>
          <a:noFill/>
        </p:spPr>
        <p:txBody>
          <a:bodyPr wrap="square">
            <a:spAutoFit/>
          </a:bodyPr>
          <a:lstStyle/>
          <a:p>
            <a:r>
              <a:rPr lang="en-GB" sz="2800" b="1" noProof="0" dirty="0">
                <a:latin typeface="Verdana" panose="020B0604030504040204" pitchFamily="34" charset="0"/>
                <a:ea typeface="Verdana" panose="020B0604030504040204" pitchFamily="34" charset="0"/>
              </a:rPr>
              <a:t>Increment</a:t>
            </a:r>
            <a:endParaRPr lang="en-GB" sz="2800" dirty="0"/>
          </a:p>
        </p:txBody>
      </p:sp>
      <p:sp>
        <p:nvSpPr>
          <p:cNvPr id="15" name="CasellaDiTesto 14">
            <a:extLst>
              <a:ext uri="{FF2B5EF4-FFF2-40B4-BE49-F238E27FC236}">
                <a16:creationId xmlns:a16="http://schemas.microsoft.com/office/drawing/2014/main" id="{F2286597-5E3B-FEA4-6DE0-D7C3E4997A6F}"/>
              </a:ext>
            </a:extLst>
          </p:cNvPr>
          <p:cNvSpPr txBox="1"/>
          <p:nvPr/>
        </p:nvSpPr>
        <p:spPr>
          <a:xfrm>
            <a:off x="1229894" y="4686133"/>
            <a:ext cx="2420534" cy="523220"/>
          </a:xfrm>
          <a:prstGeom prst="rect">
            <a:avLst/>
          </a:prstGeom>
          <a:noFill/>
        </p:spPr>
        <p:txBody>
          <a:bodyPr wrap="square">
            <a:spAutoFit/>
          </a:bodyPr>
          <a:lstStyle/>
          <a:p>
            <a:r>
              <a:rPr lang="en-GB" sz="2800" b="1" noProof="0" dirty="0">
                <a:latin typeface="Verdana" panose="020B0604030504040204" pitchFamily="34" charset="0"/>
                <a:ea typeface="Verdana" panose="020B0604030504040204" pitchFamily="34" charset="0"/>
              </a:rPr>
              <a:t>Decrement</a:t>
            </a:r>
            <a:endParaRPr lang="en-GB" sz="2800" dirty="0"/>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A4B0EE99-6EE7-54E0-A96B-E3726E9C6A73}"/>
                  </a:ext>
                </a:extLst>
              </p:cNvPr>
              <p:cNvSpPr txBox="1"/>
              <p:nvPr/>
            </p:nvSpPr>
            <p:spPr>
              <a:xfrm>
                <a:off x="3768307" y="4639966"/>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3</m:t>
                      </m:r>
                    </m:oMath>
                  </m:oMathPara>
                </a14:m>
                <a:endParaRPr lang="en-GB" sz="1200" dirty="0"/>
              </a:p>
            </p:txBody>
          </p:sp>
        </mc:Choice>
        <mc:Fallback xmlns="">
          <p:sp>
            <p:nvSpPr>
              <p:cNvPr id="16" name="CasellaDiTesto 15">
                <a:extLst>
                  <a:ext uri="{FF2B5EF4-FFF2-40B4-BE49-F238E27FC236}">
                    <a16:creationId xmlns:a16="http://schemas.microsoft.com/office/drawing/2014/main" id="{A4B0EE99-6EE7-54E0-A96B-E3726E9C6A73}"/>
                  </a:ext>
                </a:extLst>
              </p:cNvPr>
              <p:cNvSpPr txBox="1">
                <a:spLocks noRot="1" noChangeAspect="1" noMove="1" noResize="1" noEditPoints="1" noAdjustHandles="1" noChangeArrowheads="1" noChangeShapeType="1" noTextEdit="1"/>
              </p:cNvSpPr>
              <p:nvPr/>
            </p:nvSpPr>
            <p:spPr>
              <a:xfrm>
                <a:off x="3768307" y="4639966"/>
                <a:ext cx="2176713" cy="61555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B2638C73-3496-BDB1-54A2-1BD5277E1044}"/>
                  </a:ext>
                </a:extLst>
              </p:cNvPr>
              <p:cNvSpPr txBox="1"/>
              <p:nvPr/>
            </p:nvSpPr>
            <p:spPr>
              <a:xfrm>
                <a:off x="6246981" y="3121221"/>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3</m:t>
                      </m:r>
                    </m:oMath>
                  </m:oMathPara>
                </a14:m>
                <a:endParaRPr lang="en-GB" sz="1200" dirty="0"/>
              </a:p>
            </p:txBody>
          </p:sp>
        </mc:Choice>
        <mc:Fallback xmlns="">
          <p:sp>
            <p:nvSpPr>
              <p:cNvPr id="17" name="CasellaDiTesto 16">
                <a:extLst>
                  <a:ext uri="{FF2B5EF4-FFF2-40B4-BE49-F238E27FC236}">
                    <a16:creationId xmlns:a16="http://schemas.microsoft.com/office/drawing/2014/main" id="{B2638C73-3496-BDB1-54A2-1BD5277E1044}"/>
                  </a:ext>
                </a:extLst>
              </p:cNvPr>
              <p:cNvSpPr txBox="1">
                <a:spLocks noRot="1" noChangeAspect="1" noMove="1" noResize="1" noEditPoints="1" noAdjustHandles="1" noChangeArrowheads="1" noChangeShapeType="1" noTextEdit="1"/>
              </p:cNvSpPr>
              <p:nvPr/>
            </p:nvSpPr>
            <p:spPr>
              <a:xfrm>
                <a:off x="6246981" y="3121221"/>
                <a:ext cx="2176713"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64DA7221-81FD-C73A-FD1D-8D2F0A638D27}"/>
                  </a:ext>
                </a:extLst>
              </p:cNvPr>
              <p:cNvSpPr txBox="1"/>
              <p:nvPr/>
            </p:nvSpPr>
            <p:spPr>
              <a:xfrm>
                <a:off x="6246980" y="4638366"/>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1</m:t>
                      </m:r>
                    </m:oMath>
                  </m:oMathPara>
                </a14:m>
                <a:endParaRPr lang="en-GB" sz="1200" dirty="0"/>
              </a:p>
            </p:txBody>
          </p:sp>
        </mc:Choice>
        <mc:Fallback xmlns="">
          <p:sp>
            <p:nvSpPr>
              <p:cNvPr id="18" name="CasellaDiTesto 17">
                <a:extLst>
                  <a:ext uri="{FF2B5EF4-FFF2-40B4-BE49-F238E27FC236}">
                    <a16:creationId xmlns:a16="http://schemas.microsoft.com/office/drawing/2014/main" id="{64DA7221-81FD-C73A-FD1D-8D2F0A638D27}"/>
                  </a:ext>
                </a:extLst>
              </p:cNvPr>
              <p:cNvSpPr txBox="1">
                <a:spLocks noRot="1" noChangeAspect="1" noMove="1" noResize="1" noEditPoints="1" noAdjustHandles="1" noChangeArrowheads="1" noChangeShapeType="1" noTextEdit="1"/>
              </p:cNvSpPr>
              <p:nvPr/>
            </p:nvSpPr>
            <p:spPr>
              <a:xfrm>
                <a:off x="6246980" y="4638366"/>
                <a:ext cx="2176713" cy="61555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F35B9D64-8657-6C54-5B9F-01671200D8A8}"/>
                  </a:ext>
                </a:extLst>
              </p:cNvPr>
              <p:cNvSpPr txBox="1"/>
              <p:nvPr/>
            </p:nvSpPr>
            <p:spPr>
              <a:xfrm>
                <a:off x="8730924" y="3167388"/>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0</m:t>
                      </m:r>
                    </m:oMath>
                  </m:oMathPara>
                </a14:m>
                <a:endParaRPr lang="en-GB" sz="1200" dirty="0"/>
              </a:p>
            </p:txBody>
          </p:sp>
        </mc:Choice>
        <mc:Fallback xmlns="">
          <p:sp>
            <p:nvSpPr>
              <p:cNvPr id="19" name="CasellaDiTesto 18">
                <a:extLst>
                  <a:ext uri="{FF2B5EF4-FFF2-40B4-BE49-F238E27FC236}">
                    <a16:creationId xmlns:a16="http://schemas.microsoft.com/office/drawing/2014/main" id="{F35B9D64-8657-6C54-5B9F-01671200D8A8}"/>
                  </a:ext>
                </a:extLst>
              </p:cNvPr>
              <p:cNvSpPr txBox="1">
                <a:spLocks noRot="1" noChangeAspect="1" noMove="1" noResize="1" noEditPoints="1" noAdjustHandles="1" noChangeArrowheads="1" noChangeShapeType="1" noTextEdit="1"/>
              </p:cNvSpPr>
              <p:nvPr/>
            </p:nvSpPr>
            <p:spPr>
              <a:xfrm>
                <a:off x="8730924" y="3167388"/>
                <a:ext cx="2176713" cy="61555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5E1CA5C9-B2F8-1697-18C6-7D1DF9FC744D}"/>
                  </a:ext>
                </a:extLst>
              </p:cNvPr>
              <p:cNvSpPr txBox="1"/>
              <p:nvPr/>
            </p:nvSpPr>
            <p:spPr>
              <a:xfrm>
                <a:off x="8725653" y="4638365"/>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1</m:t>
                      </m:r>
                    </m:oMath>
                  </m:oMathPara>
                </a14:m>
                <a:endParaRPr lang="en-GB" sz="1200" dirty="0"/>
              </a:p>
            </p:txBody>
          </p:sp>
        </mc:Choice>
        <mc:Fallback xmlns="">
          <p:sp>
            <p:nvSpPr>
              <p:cNvPr id="20" name="CasellaDiTesto 19">
                <a:extLst>
                  <a:ext uri="{FF2B5EF4-FFF2-40B4-BE49-F238E27FC236}">
                    <a16:creationId xmlns:a16="http://schemas.microsoft.com/office/drawing/2014/main" id="{5E1CA5C9-B2F8-1697-18C6-7D1DF9FC744D}"/>
                  </a:ext>
                </a:extLst>
              </p:cNvPr>
              <p:cNvSpPr txBox="1">
                <a:spLocks noRot="1" noChangeAspect="1" noMove="1" noResize="1" noEditPoints="1" noAdjustHandles="1" noChangeArrowheads="1" noChangeShapeType="1" noTextEdit="1"/>
              </p:cNvSpPr>
              <p:nvPr/>
            </p:nvSpPr>
            <p:spPr>
              <a:xfrm>
                <a:off x="8725653" y="4638365"/>
                <a:ext cx="2176713" cy="615553"/>
              </a:xfrm>
              <a:prstGeom prst="rect">
                <a:avLst/>
              </a:prstGeom>
              <a:blipFill>
                <a:blip r:embed="rId8"/>
                <a:stretch>
                  <a:fillRect/>
                </a:stretch>
              </a:blipFill>
            </p:spPr>
            <p:txBody>
              <a:bodyPr/>
              <a:lstStyle/>
              <a:p>
                <a:r>
                  <a:rPr lang="en-GB">
                    <a:noFill/>
                  </a:rPr>
                  <a:t> </a:t>
                </a:r>
              </a:p>
            </p:txBody>
          </p:sp>
        </mc:Fallback>
      </mc:AlternateContent>
      <p:sp>
        <p:nvSpPr>
          <p:cNvPr id="21" name="Rettangolo 20">
            <a:extLst>
              <a:ext uri="{FF2B5EF4-FFF2-40B4-BE49-F238E27FC236}">
                <a16:creationId xmlns:a16="http://schemas.microsoft.com/office/drawing/2014/main" id="{4B877F2C-DCC5-D5FC-F692-1BE99FFD8B51}"/>
              </a:ext>
            </a:extLst>
          </p:cNvPr>
          <p:cNvSpPr/>
          <p:nvPr/>
        </p:nvSpPr>
        <p:spPr>
          <a:xfrm>
            <a:off x="1103586" y="2680138"/>
            <a:ext cx="9974317" cy="15450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80626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EA6D0D3-24BC-C8B1-2CC2-89D663F6B1C7}"/>
              </a:ext>
            </a:extLst>
          </p:cNvPr>
          <p:cNvSpPr txBox="1"/>
          <p:nvPr/>
        </p:nvSpPr>
        <p:spPr>
          <a:xfrm>
            <a:off x="486704" y="182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Readability Results</a:t>
            </a:r>
          </a:p>
        </p:txBody>
      </p:sp>
      <p:graphicFrame>
        <p:nvGraphicFramePr>
          <p:cNvPr id="11" name="Tabella 10">
            <a:extLst>
              <a:ext uri="{FF2B5EF4-FFF2-40B4-BE49-F238E27FC236}">
                <a16:creationId xmlns:a16="http://schemas.microsoft.com/office/drawing/2014/main" id="{B17CD674-F147-E20E-AB1B-C2650ACC7375}"/>
              </a:ext>
            </a:extLst>
          </p:cNvPr>
          <p:cNvGraphicFramePr>
            <a:graphicFrameLocks noGrp="1"/>
          </p:cNvGraphicFramePr>
          <p:nvPr/>
        </p:nvGraphicFramePr>
        <p:xfrm>
          <a:off x="1112014" y="1129715"/>
          <a:ext cx="9960304" cy="4598569"/>
        </p:xfrm>
        <a:graphic>
          <a:graphicData uri="http://schemas.openxmlformats.org/drawingml/2006/table">
            <a:tbl>
              <a:tblPr firstRow="1" bandRow="1">
                <a:tableStyleId>{D7AC3CCA-C797-4891-BE02-D94E43425B78}</a:tableStyleId>
              </a:tblPr>
              <a:tblGrid>
                <a:gridCol w="2490076">
                  <a:extLst>
                    <a:ext uri="{9D8B030D-6E8A-4147-A177-3AD203B41FA5}">
                      <a16:colId xmlns:a16="http://schemas.microsoft.com/office/drawing/2014/main" val="1546464230"/>
                    </a:ext>
                  </a:extLst>
                </a:gridCol>
                <a:gridCol w="2490076">
                  <a:extLst>
                    <a:ext uri="{9D8B030D-6E8A-4147-A177-3AD203B41FA5}">
                      <a16:colId xmlns:a16="http://schemas.microsoft.com/office/drawing/2014/main" val="2954109223"/>
                    </a:ext>
                  </a:extLst>
                </a:gridCol>
                <a:gridCol w="2490076">
                  <a:extLst>
                    <a:ext uri="{9D8B030D-6E8A-4147-A177-3AD203B41FA5}">
                      <a16:colId xmlns:a16="http://schemas.microsoft.com/office/drawing/2014/main" val="2956667411"/>
                    </a:ext>
                  </a:extLst>
                </a:gridCol>
                <a:gridCol w="2490076">
                  <a:extLst>
                    <a:ext uri="{9D8B030D-6E8A-4147-A177-3AD203B41FA5}">
                      <a16:colId xmlns:a16="http://schemas.microsoft.com/office/drawing/2014/main" val="2376556461"/>
                    </a:ext>
                  </a:extLst>
                </a:gridCol>
              </a:tblGrid>
              <a:tr h="1539863">
                <a:tc>
                  <a:txBody>
                    <a:bodyPr/>
                    <a:lstStyle/>
                    <a:p>
                      <a:endParaRPr lang="en-GB" dirty="0"/>
                    </a:p>
                  </a:txBody>
                  <a:tcPr/>
                </a:tc>
                <a:tc>
                  <a:txBody>
                    <a:bodyPr/>
                    <a:lstStyle/>
                    <a:p>
                      <a:pPr algn="ctr"/>
                      <a:r>
                        <a:rPr lang="it-IT" sz="4000" dirty="0"/>
                        <a:t>Low</a:t>
                      </a:r>
                      <a:endParaRPr lang="en-GB" dirty="0">
                        <a:latin typeface="Verdana" panose="020B0604030504040204" pitchFamily="34" charset="0"/>
                        <a:ea typeface="Verdana" panose="020B0604030504040204" pitchFamily="34" charset="0"/>
                      </a:endParaRPr>
                    </a:p>
                  </a:txBody>
                  <a:tcPr/>
                </a:tc>
                <a:tc>
                  <a:txBody>
                    <a:bodyPr/>
                    <a:lstStyle/>
                    <a:p>
                      <a:pPr algn="ctr"/>
                      <a:r>
                        <a:rPr lang="it-IT" sz="4000" dirty="0"/>
                        <a:t>Medium</a:t>
                      </a:r>
                      <a:endParaRPr lang="en-GB" sz="1100" dirty="0">
                        <a:latin typeface="Verdana" panose="020B0604030504040204" pitchFamily="34" charset="0"/>
                        <a:ea typeface="Verdana" panose="020B0604030504040204" pitchFamily="34" charset="0"/>
                      </a:endParaRPr>
                    </a:p>
                  </a:txBody>
                  <a:tcPr/>
                </a:tc>
                <a:tc>
                  <a:txBody>
                    <a:bodyPr/>
                    <a:lstStyle/>
                    <a:p>
                      <a:pPr algn="ctr"/>
                      <a:r>
                        <a:rPr lang="it-IT" sz="3600" dirty="0"/>
                        <a:t>High</a:t>
                      </a:r>
                      <a:endParaRPr lang="en-GB" dirty="0"/>
                    </a:p>
                  </a:txBody>
                  <a:tcPr/>
                </a:tc>
                <a:extLst>
                  <a:ext uri="{0D108BD9-81ED-4DB2-BD59-A6C34878D82A}">
                    <a16:rowId xmlns:a16="http://schemas.microsoft.com/office/drawing/2014/main" val="1977276679"/>
                  </a:ext>
                </a:extLst>
              </a:tr>
              <a:tr h="1539863">
                <a:tc>
                  <a:txBody>
                    <a:bodyPr/>
                    <a:lstStyle/>
                    <a:p>
                      <a:pPr algn="ctr"/>
                      <a:endParaRPr lang="en-GB" b="1" noProof="0"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523779496"/>
                  </a:ext>
                </a:extLst>
              </a:tr>
              <a:tr h="1518843">
                <a:tc>
                  <a:txBody>
                    <a:bodyPr/>
                    <a:lstStyle/>
                    <a:p>
                      <a:pPr algn="ctr"/>
                      <a:endParaRPr lang="en-GB" b="1" noProof="0"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31897296"/>
                  </a:ext>
                </a:extLst>
              </a:tr>
            </a:tbl>
          </a:graphicData>
        </a:graphic>
      </p:graphicFrame>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38D8275A-F282-A31F-367D-A165FEC8BD44}"/>
                  </a:ext>
                </a:extLst>
              </p:cNvPr>
              <p:cNvSpPr txBox="1"/>
              <p:nvPr/>
            </p:nvSpPr>
            <p:spPr>
              <a:xfrm>
                <a:off x="3768308" y="3121222"/>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8</m:t>
                      </m:r>
                    </m:oMath>
                  </m:oMathPara>
                </a14:m>
                <a:endParaRPr lang="en-GB" sz="1200" dirty="0"/>
              </a:p>
            </p:txBody>
          </p:sp>
        </mc:Choice>
        <mc:Fallback xmlns="">
          <p:sp>
            <p:nvSpPr>
              <p:cNvPr id="12" name="CasellaDiTesto 11">
                <a:extLst>
                  <a:ext uri="{FF2B5EF4-FFF2-40B4-BE49-F238E27FC236}">
                    <a16:creationId xmlns:a16="http://schemas.microsoft.com/office/drawing/2014/main" id="{38D8275A-F282-A31F-367D-A165FEC8BD44}"/>
                  </a:ext>
                </a:extLst>
              </p:cNvPr>
              <p:cNvSpPr txBox="1">
                <a:spLocks noRot="1" noChangeAspect="1" noMove="1" noResize="1" noEditPoints="1" noAdjustHandles="1" noChangeArrowheads="1" noChangeShapeType="1" noTextEdit="1"/>
              </p:cNvSpPr>
              <p:nvPr/>
            </p:nvSpPr>
            <p:spPr>
              <a:xfrm>
                <a:off x="3768308" y="3121222"/>
                <a:ext cx="2176713" cy="615553"/>
              </a:xfrm>
              <a:prstGeom prst="rect">
                <a:avLst/>
              </a:prstGeom>
              <a:blipFill>
                <a:blip r:embed="rId3"/>
                <a:stretch>
                  <a:fillRect/>
                </a:stretch>
              </a:blipFill>
            </p:spPr>
            <p:txBody>
              <a:bodyPr/>
              <a:lstStyle/>
              <a:p>
                <a:r>
                  <a:rPr lang="en-GB">
                    <a:noFill/>
                  </a:rPr>
                  <a:t> </a:t>
                </a:r>
              </a:p>
            </p:txBody>
          </p:sp>
        </mc:Fallback>
      </mc:AlternateContent>
      <p:sp>
        <p:nvSpPr>
          <p:cNvPr id="14" name="CasellaDiTesto 13">
            <a:extLst>
              <a:ext uri="{FF2B5EF4-FFF2-40B4-BE49-F238E27FC236}">
                <a16:creationId xmlns:a16="http://schemas.microsoft.com/office/drawing/2014/main" id="{2742AEC2-9DFC-117D-6D3B-8F83CA7FA147}"/>
              </a:ext>
            </a:extLst>
          </p:cNvPr>
          <p:cNvSpPr txBox="1"/>
          <p:nvPr/>
        </p:nvSpPr>
        <p:spPr>
          <a:xfrm>
            <a:off x="1284363" y="3167388"/>
            <a:ext cx="2311596" cy="523220"/>
          </a:xfrm>
          <a:prstGeom prst="rect">
            <a:avLst/>
          </a:prstGeom>
          <a:noFill/>
        </p:spPr>
        <p:txBody>
          <a:bodyPr wrap="square">
            <a:spAutoFit/>
          </a:bodyPr>
          <a:lstStyle/>
          <a:p>
            <a:r>
              <a:rPr lang="en-GB" sz="2800" b="1" noProof="0" dirty="0">
                <a:latin typeface="Verdana" panose="020B0604030504040204" pitchFamily="34" charset="0"/>
                <a:ea typeface="Verdana" panose="020B0604030504040204" pitchFamily="34" charset="0"/>
              </a:rPr>
              <a:t>Increment</a:t>
            </a:r>
            <a:endParaRPr lang="en-GB" sz="2800" dirty="0"/>
          </a:p>
        </p:txBody>
      </p:sp>
      <p:sp>
        <p:nvSpPr>
          <p:cNvPr id="15" name="CasellaDiTesto 14">
            <a:extLst>
              <a:ext uri="{FF2B5EF4-FFF2-40B4-BE49-F238E27FC236}">
                <a16:creationId xmlns:a16="http://schemas.microsoft.com/office/drawing/2014/main" id="{F2286597-5E3B-FEA4-6DE0-D7C3E4997A6F}"/>
              </a:ext>
            </a:extLst>
          </p:cNvPr>
          <p:cNvSpPr txBox="1"/>
          <p:nvPr/>
        </p:nvSpPr>
        <p:spPr>
          <a:xfrm>
            <a:off x="1229894" y="4686133"/>
            <a:ext cx="2420534" cy="523220"/>
          </a:xfrm>
          <a:prstGeom prst="rect">
            <a:avLst/>
          </a:prstGeom>
          <a:noFill/>
        </p:spPr>
        <p:txBody>
          <a:bodyPr wrap="square">
            <a:spAutoFit/>
          </a:bodyPr>
          <a:lstStyle/>
          <a:p>
            <a:r>
              <a:rPr lang="en-GB" sz="2800" b="1" noProof="0" dirty="0">
                <a:latin typeface="Verdana" panose="020B0604030504040204" pitchFamily="34" charset="0"/>
                <a:ea typeface="Verdana" panose="020B0604030504040204" pitchFamily="34" charset="0"/>
              </a:rPr>
              <a:t>Decrement</a:t>
            </a:r>
            <a:endParaRPr lang="en-GB" sz="2800" dirty="0"/>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A4B0EE99-6EE7-54E0-A96B-E3726E9C6A73}"/>
                  </a:ext>
                </a:extLst>
              </p:cNvPr>
              <p:cNvSpPr txBox="1"/>
              <p:nvPr/>
            </p:nvSpPr>
            <p:spPr>
              <a:xfrm>
                <a:off x="3768307" y="4639966"/>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3</m:t>
                      </m:r>
                    </m:oMath>
                  </m:oMathPara>
                </a14:m>
                <a:endParaRPr lang="en-GB" sz="1200" dirty="0"/>
              </a:p>
            </p:txBody>
          </p:sp>
        </mc:Choice>
        <mc:Fallback xmlns="">
          <p:sp>
            <p:nvSpPr>
              <p:cNvPr id="16" name="CasellaDiTesto 15">
                <a:extLst>
                  <a:ext uri="{FF2B5EF4-FFF2-40B4-BE49-F238E27FC236}">
                    <a16:creationId xmlns:a16="http://schemas.microsoft.com/office/drawing/2014/main" id="{A4B0EE99-6EE7-54E0-A96B-E3726E9C6A73}"/>
                  </a:ext>
                </a:extLst>
              </p:cNvPr>
              <p:cNvSpPr txBox="1">
                <a:spLocks noRot="1" noChangeAspect="1" noMove="1" noResize="1" noEditPoints="1" noAdjustHandles="1" noChangeArrowheads="1" noChangeShapeType="1" noTextEdit="1"/>
              </p:cNvSpPr>
              <p:nvPr/>
            </p:nvSpPr>
            <p:spPr>
              <a:xfrm>
                <a:off x="3768307" y="4639966"/>
                <a:ext cx="2176713" cy="61555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B2638C73-3496-BDB1-54A2-1BD5277E1044}"/>
                  </a:ext>
                </a:extLst>
              </p:cNvPr>
              <p:cNvSpPr txBox="1"/>
              <p:nvPr/>
            </p:nvSpPr>
            <p:spPr>
              <a:xfrm>
                <a:off x="6246981" y="3121221"/>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3</m:t>
                      </m:r>
                    </m:oMath>
                  </m:oMathPara>
                </a14:m>
                <a:endParaRPr lang="en-GB" sz="1200" dirty="0"/>
              </a:p>
            </p:txBody>
          </p:sp>
        </mc:Choice>
        <mc:Fallback xmlns="">
          <p:sp>
            <p:nvSpPr>
              <p:cNvPr id="17" name="CasellaDiTesto 16">
                <a:extLst>
                  <a:ext uri="{FF2B5EF4-FFF2-40B4-BE49-F238E27FC236}">
                    <a16:creationId xmlns:a16="http://schemas.microsoft.com/office/drawing/2014/main" id="{B2638C73-3496-BDB1-54A2-1BD5277E1044}"/>
                  </a:ext>
                </a:extLst>
              </p:cNvPr>
              <p:cNvSpPr txBox="1">
                <a:spLocks noRot="1" noChangeAspect="1" noMove="1" noResize="1" noEditPoints="1" noAdjustHandles="1" noChangeArrowheads="1" noChangeShapeType="1" noTextEdit="1"/>
              </p:cNvSpPr>
              <p:nvPr/>
            </p:nvSpPr>
            <p:spPr>
              <a:xfrm>
                <a:off x="6246981" y="3121221"/>
                <a:ext cx="2176713"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64DA7221-81FD-C73A-FD1D-8D2F0A638D27}"/>
                  </a:ext>
                </a:extLst>
              </p:cNvPr>
              <p:cNvSpPr txBox="1"/>
              <p:nvPr/>
            </p:nvSpPr>
            <p:spPr>
              <a:xfrm>
                <a:off x="6246980" y="4638366"/>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1</m:t>
                      </m:r>
                    </m:oMath>
                  </m:oMathPara>
                </a14:m>
                <a:endParaRPr lang="en-GB" sz="1200" dirty="0"/>
              </a:p>
            </p:txBody>
          </p:sp>
        </mc:Choice>
        <mc:Fallback xmlns="">
          <p:sp>
            <p:nvSpPr>
              <p:cNvPr id="18" name="CasellaDiTesto 17">
                <a:extLst>
                  <a:ext uri="{FF2B5EF4-FFF2-40B4-BE49-F238E27FC236}">
                    <a16:creationId xmlns:a16="http://schemas.microsoft.com/office/drawing/2014/main" id="{64DA7221-81FD-C73A-FD1D-8D2F0A638D27}"/>
                  </a:ext>
                </a:extLst>
              </p:cNvPr>
              <p:cNvSpPr txBox="1">
                <a:spLocks noRot="1" noChangeAspect="1" noMove="1" noResize="1" noEditPoints="1" noAdjustHandles="1" noChangeArrowheads="1" noChangeShapeType="1" noTextEdit="1"/>
              </p:cNvSpPr>
              <p:nvPr/>
            </p:nvSpPr>
            <p:spPr>
              <a:xfrm>
                <a:off x="6246980" y="4638366"/>
                <a:ext cx="2176713" cy="61555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F35B9D64-8657-6C54-5B9F-01671200D8A8}"/>
                  </a:ext>
                </a:extLst>
              </p:cNvPr>
              <p:cNvSpPr txBox="1"/>
              <p:nvPr/>
            </p:nvSpPr>
            <p:spPr>
              <a:xfrm>
                <a:off x="8730924" y="3167388"/>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0</m:t>
                      </m:r>
                    </m:oMath>
                  </m:oMathPara>
                </a14:m>
                <a:endParaRPr lang="en-GB" sz="1200" dirty="0"/>
              </a:p>
            </p:txBody>
          </p:sp>
        </mc:Choice>
        <mc:Fallback xmlns="">
          <p:sp>
            <p:nvSpPr>
              <p:cNvPr id="19" name="CasellaDiTesto 18">
                <a:extLst>
                  <a:ext uri="{FF2B5EF4-FFF2-40B4-BE49-F238E27FC236}">
                    <a16:creationId xmlns:a16="http://schemas.microsoft.com/office/drawing/2014/main" id="{F35B9D64-8657-6C54-5B9F-01671200D8A8}"/>
                  </a:ext>
                </a:extLst>
              </p:cNvPr>
              <p:cNvSpPr txBox="1">
                <a:spLocks noRot="1" noChangeAspect="1" noMove="1" noResize="1" noEditPoints="1" noAdjustHandles="1" noChangeArrowheads="1" noChangeShapeType="1" noTextEdit="1"/>
              </p:cNvSpPr>
              <p:nvPr/>
            </p:nvSpPr>
            <p:spPr>
              <a:xfrm>
                <a:off x="8730924" y="3167388"/>
                <a:ext cx="2176713" cy="61555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5E1CA5C9-B2F8-1697-18C6-7D1DF9FC744D}"/>
                  </a:ext>
                </a:extLst>
              </p:cNvPr>
              <p:cNvSpPr txBox="1"/>
              <p:nvPr/>
            </p:nvSpPr>
            <p:spPr>
              <a:xfrm>
                <a:off x="8725653" y="4638365"/>
                <a:ext cx="2176713"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b="0" i="1" smtClean="0">
                          <a:latin typeface="Cambria Math" panose="02040503050406030204" pitchFamily="18" charset="0"/>
                        </a:rPr>
                        <m:t>1</m:t>
                      </m:r>
                    </m:oMath>
                  </m:oMathPara>
                </a14:m>
                <a:endParaRPr lang="en-GB" sz="1200" dirty="0"/>
              </a:p>
            </p:txBody>
          </p:sp>
        </mc:Choice>
        <mc:Fallback xmlns="">
          <p:sp>
            <p:nvSpPr>
              <p:cNvPr id="20" name="CasellaDiTesto 19">
                <a:extLst>
                  <a:ext uri="{FF2B5EF4-FFF2-40B4-BE49-F238E27FC236}">
                    <a16:creationId xmlns:a16="http://schemas.microsoft.com/office/drawing/2014/main" id="{5E1CA5C9-B2F8-1697-18C6-7D1DF9FC744D}"/>
                  </a:ext>
                </a:extLst>
              </p:cNvPr>
              <p:cNvSpPr txBox="1">
                <a:spLocks noRot="1" noChangeAspect="1" noMove="1" noResize="1" noEditPoints="1" noAdjustHandles="1" noChangeArrowheads="1" noChangeShapeType="1" noTextEdit="1"/>
              </p:cNvSpPr>
              <p:nvPr/>
            </p:nvSpPr>
            <p:spPr>
              <a:xfrm>
                <a:off x="8725653" y="4638365"/>
                <a:ext cx="2176713" cy="615553"/>
              </a:xfrm>
              <a:prstGeom prst="rect">
                <a:avLst/>
              </a:prstGeom>
              <a:blipFill>
                <a:blip r:embed="rId8"/>
                <a:stretch>
                  <a:fillRect/>
                </a:stretch>
              </a:blipFill>
            </p:spPr>
            <p:txBody>
              <a:bodyPr/>
              <a:lstStyle/>
              <a:p>
                <a:r>
                  <a:rPr lang="en-GB">
                    <a:noFill/>
                  </a:rPr>
                  <a:t> </a:t>
                </a:r>
              </a:p>
            </p:txBody>
          </p:sp>
        </mc:Fallback>
      </mc:AlternateContent>
      <p:sp>
        <p:nvSpPr>
          <p:cNvPr id="21" name="Rettangolo 20">
            <a:extLst>
              <a:ext uri="{FF2B5EF4-FFF2-40B4-BE49-F238E27FC236}">
                <a16:creationId xmlns:a16="http://schemas.microsoft.com/office/drawing/2014/main" id="{4B877F2C-DCC5-D5FC-F692-1BE99FFD8B51}"/>
              </a:ext>
            </a:extLst>
          </p:cNvPr>
          <p:cNvSpPr/>
          <p:nvPr/>
        </p:nvSpPr>
        <p:spPr>
          <a:xfrm>
            <a:off x="1119683" y="4200503"/>
            <a:ext cx="9960304" cy="1527778"/>
          </a:xfrm>
          <a:prstGeom prst="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0193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708A05D-ED77-932E-FDDE-A9181FC8E3E0}"/>
              </a:ext>
            </a:extLst>
          </p:cNvPr>
          <p:cNvSpPr txBox="1"/>
          <p:nvPr/>
        </p:nvSpPr>
        <p:spPr>
          <a:xfrm>
            <a:off x="1122218" y="2244060"/>
            <a:ext cx="9947564" cy="2369880"/>
          </a:xfrm>
          <a:prstGeom prst="rect">
            <a:avLst/>
          </a:prstGeom>
          <a:noFill/>
        </p:spPr>
        <p:txBody>
          <a:bodyPr wrap="square" rtlCol="0">
            <a:spAutoFit/>
          </a:bodyPr>
          <a:lstStyle/>
          <a:p>
            <a:pPr algn="just"/>
            <a:r>
              <a:rPr lang="en-GB" sz="6000" b="1" dirty="0"/>
              <a:t>RQ2</a:t>
            </a:r>
            <a:r>
              <a:rPr lang="en-GB" sz="4400" dirty="0"/>
              <a:t>: </a:t>
            </a:r>
            <a:r>
              <a:rPr lang="en-GB" sz="4000" dirty="0"/>
              <a:t>Does readability enhancement through deep learning models </a:t>
            </a:r>
            <a:r>
              <a:rPr lang="en-GB" sz="4400" b="1" i="1" dirty="0">
                <a:solidFill>
                  <a:schemeClr val="tx2">
                    <a:lumMod val="50000"/>
                    <a:lumOff val="50000"/>
                  </a:schemeClr>
                </a:solidFill>
              </a:rPr>
              <a:t>change code behaviour </a:t>
            </a:r>
            <a:r>
              <a:rPr lang="en-GB" sz="4000" dirty="0"/>
              <a:t>?</a:t>
            </a:r>
            <a:endParaRPr lang="en-GB" sz="4400" dirty="0"/>
          </a:p>
        </p:txBody>
      </p:sp>
    </p:spTree>
    <p:extLst>
      <p:ext uri="{BB962C8B-B14F-4D97-AF65-F5344CB8AC3E}">
        <p14:creationId xmlns:p14="http://schemas.microsoft.com/office/powerpoint/2010/main" val="17899480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hermata, cerchio, diagramma, astronomia&#10;&#10;Descrizione generata automaticamente">
            <a:extLst>
              <a:ext uri="{FF2B5EF4-FFF2-40B4-BE49-F238E27FC236}">
                <a16:creationId xmlns:a16="http://schemas.microsoft.com/office/drawing/2014/main" id="{733B3673-CAEE-9F2F-E824-4379E52E4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1690"/>
            <a:ext cx="12192000" cy="5800965"/>
          </a:xfrm>
          <a:prstGeom prst="rect">
            <a:avLst/>
          </a:prstGeom>
        </p:spPr>
      </p:pic>
      <p:sp>
        <p:nvSpPr>
          <p:cNvPr id="4" name="CasellaDiTesto 3">
            <a:extLst>
              <a:ext uri="{FF2B5EF4-FFF2-40B4-BE49-F238E27FC236}">
                <a16:creationId xmlns:a16="http://schemas.microsoft.com/office/drawing/2014/main" id="{8D46A0A0-76DF-5C99-8809-030E9A56E8A1}"/>
              </a:ext>
            </a:extLst>
          </p:cNvPr>
          <p:cNvSpPr txBox="1"/>
          <p:nvPr/>
        </p:nvSpPr>
        <p:spPr>
          <a:xfrm>
            <a:off x="490537" y="22534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Correctness Results</a:t>
            </a:r>
          </a:p>
        </p:txBody>
      </p:sp>
      <p:cxnSp>
        <p:nvCxnSpPr>
          <p:cNvPr id="6" name="Connettore a gomito 5">
            <a:extLst>
              <a:ext uri="{FF2B5EF4-FFF2-40B4-BE49-F238E27FC236}">
                <a16:creationId xmlns:a16="http://schemas.microsoft.com/office/drawing/2014/main" id="{62CE6CC9-0BC8-0BD6-90A9-9187C66CE436}"/>
              </a:ext>
            </a:extLst>
          </p:cNvPr>
          <p:cNvCxnSpPr/>
          <p:nvPr/>
        </p:nvCxnSpPr>
        <p:spPr>
          <a:xfrm rot="5400000" flipH="1" flipV="1">
            <a:off x="4958080" y="1645920"/>
            <a:ext cx="1219200" cy="609600"/>
          </a:xfrm>
          <a:prstGeom prst="bentConnector3">
            <a:avLst>
              <a:gd name="adj1" fmla="val 100833"/>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1C76725D-942E-B865-87E1-D411F5C3E888}"/>
                  </a:ext>
                </a:extLst>
              </p:cNvPr>
              <p:cNvSpPr txBox="1"/>
              <p:nvPr/>
            </p:nvSpPr>
            <p:spPr>
              <a:xfrm>
                <a:off x="5872480" y="1033343"/>
                <a:ext cx="158645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i="1" smtClean="0">
                          <a:latin typeface="Cambria Math" panose="02040503050406030204" pitchFamily="18" charset="0"/>
                        </a:rPr>
                        <m:t>2</m:t>
                      </m:r>
                      <m:r>
                        <a:rPr lang="it-IT" sz="4000" b="0" i="1" smtClean="0">
                          <a:latin typeface="Cambria Math" panose="02040503050406030204" pitchFamily="18" charset="0"/>
                        </a:rPr>
                        <m:t>0,6%</m:t>
                      </m:r>
                    </m:oMath>
                  </m:oMathPara>
                </a14:m>
                <a:endParaRPr lang="en-GB" sz="1200" dirty="0"/>
              </a:p>
            </p:txBody>
          </p:sp>
        </mc:Choice>
        <mc:Fallback xmlns="">
          <p:sp>
            <p:nvSpPr>
              <p:cNvPr id="8" name="CasellaDiTesto 7">
                <a:extLst>
                  <a:ext uri="{FF2B5EF4-FFF2-40B4-BE49-F238E27FC236}">
                    <a16:creationId xmlns:a16="http://schemas.microsoft.com/office/drawing/2014/main" id="{1C76725D-942E-B865-87E1-D411F5C3E888}"/>
                  </a:ext>
                </a:extLst>
              </p:cNvPr>
              <p:cNvSpPr txBox="1">
                <a:spLocks noRot="1" noChangeAspect="1" noMove="1" noResize="1" noEditPoints="1" noAdjustHandles="1" noChangeArrowheads="1" noChangeShapeType="1" noTextEdit="1"/>
              </p:cNvSpPr>
              <p:nvPr/>
            </p:nvSpPr>
            <p:spPr>
              <a:xfrm>
                <a:off x="5872480" y="1033343"/>
                <a:ext cx="1586452" cy="61555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17F2CB68-FAFE-CA59-5119-D86C669A4980}"/>
                  </a:ext>
                </a:extLst>
              </p:cNvPr>
              <p:cNvSpPr txBox="1"/>
              <p:nvPr/>
            </p:nvSpPr>
            <p:spPr>
              <a:xfrm>
                <a:off x="2348753" y="2813447"/>
                <a:ext cx="158645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i="1" smtClean="0">
                          <a:latin typeface="Cambria Math" panose="02040503050406030204" pitchFamily="18" charset="0"/>
                        </a:rPr>
                        <m:t>1</m:t>
                      </m:r>
                      <m:r>
                        <a:rPr lang="it-IT" sz="4000" b="0" i="1" smtClean="0">
                          <a:latin typeface="Cambria Math" panose="02040503050406030204" pitchFamily="18" charset="0"/>
                        </a:rPr>
                        <m:t>8,4%</m:t>
                      </m:r>
                    </m:oMath>
                  </m:oMathPara>
                </a14:m>
                <a:endParaRPr lang="en-GB" sz="1200" dirty="0"/>
              </a:p>
            </p:txBody>
          </p:sp>
        </mc:Choice>
        <mc:Fallback xmlns="">
          <p:sp>
            <p:nvSpPr>
              <p:cNvPr id="9" name="CasellaDiTesto 8">
                <a:extLst>
                  <a:ext uri="{FF2B5EF4-FFF2-40B4-BE49-F238E27FC236}">
                    <a16:creationId xmlns:a16="http://schemas.microsoft.com/office/drawing/2014/main" id="{17F2CB68-FAFE-CA59-5119-D86C669A4980}"/>
                  </a:ext>
                </a:extLst>
              </p:cNvPr>
              <p:cNvSpPr txBox="1">
                <a:spLocks noRot="1" noChangeAspect="1" noMove="1" noResize="1" noEditPoints="1" noAdjustHandles="1" noChangeArrowheads="1" noChangeShapeType="1" noTextEdit="1"/>
              </p:cNvSpPr>
              <p:nvPr/>
            </p:nvSpPr>
            <p:spPr>
              <a:xfrm>
                <a:off x="2348753" y="2813447"/>
                <a:ext cx="1586452" cy="615553"/>
              </a:xfrm>
              <a:prstGeom prst="rect">
                <a:avLst/>
              </a:prstGeom>
              <a:blipFill>
                <a:blip r:embed="rId5"/>
                <a:stretch>
                  <a:fillRect/>
                </a:stretch>
              </a:blipFill>
            </p:spPr>
            <p:txBody>
              <a:bodyPr/>
              <a:lstStyle/>
              <a:p>
                <a:r>
                  <a:rPr lang="en-GB">
                    <a:noFill/>
                  </a:rPr>
                  <a:t> </a:t>
                </a:r>
              </a:p>
            </p:txBody>
          </p:sp>
        </mc:Fallback>
      </mc:AlternateContent>
      <p:cxnSp>
        <p:nvCxnSpPr>
          <p:cNvPr id="11" name="Connettore a gomito 10">
            <a:extLst>
              <a:ext uri="{FF2B5EF4-FFF2-40B4-BE49-F238E27FC236}">
                <a16:creationId xmlns:a16="http://schemas.microsoft.com/office/drawing/2014/main" id="{6B0A4C6A-2A75-7E85-4559-21EB5066A5B0}"/>
              </a:ext>
            </a:extLst>
          </p:cNvPr>
          <p:cNvCxnSpPr/>
          <p:nvPr/>
        </p:nvCxnSpPr>
        <p:spPr>
          <a:xfrm rot="10800000">
            <a:off x="3141980" y="3429000"/>
            <a:ext cx="1534160" cy="590679"/>
          </a:xfrm>
          <a:prstGeom prst="bentConnector3">
            <a:avLst>
              <a:gd name="adj1" fmla="val 99669"/>
            </a:avLst>
          </a:prstGeom>
        </p:spPr>
        <p:style>
          <a:lnRef idx="2">
            <a:schemeClr val="dk1"/>
          </a:lnRef>
          <a:fillRef idx="0">
            <a:schemeClr val="dk1"/>
          </a:fillRef>
          <a:effectRef idx="1">
            <a:schemeClr val="dk1"/>
          </a:effectRef>
          <a:fontRef idx="minor">
            <a:schemeClr val="tx1"/>
          </a:fontRef>
        </p:style>
      </p:cxnSp>
      <p:cxnSp>
        <p:nvCxnSpPr>
          <p:cNvPr id="13" name="Connettore a gomito 12">
            <a:extLst>
              <a:ext uri="{FF2B5EF4-FFF2-40B4-BE49-F238E27FC236}">
                <a16:creationId xmlns:a16="http://schemas.microsoft.com/office/drawing/2014/main" id="{911B45BF-2BF8-B53A-76CD-E02CA08F23DE}"/>
              </a:ext>
            </a:extLst>
          </p:cNvPr>
          <p:cNvCxnSpPr>
            <a:cxnSpLocks/>
          </p:cNvCxnSpPr>
          <p:nvPr/>
        </p:nvCxnSpPr>
        <p:spPr>
          <a:xfrm flipV="1">
            <a:off x="7485380" y="3583940"/>
            <a:ext cx="1744980" cy="584200"/>
          </a:xfrm>
          <a:prstGeom prst="bentConnector3">
            <a:avLst>
              <a:gd name="adj1" fmla="val 99345"/>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876D7D2E-9A55-D2E2-0B1A-379157E3ABFE}"/>
                  </a:ext>
                </a:extLst>
              </p:cNvPr>
              <p:cNvSpPr txBox="1"/>
              <p:nvPr/>
            </p:nvSpPr>
            <p:spPr>
              <a:xfrm>
                <a:off x="8142866" y="2966283"/>
                <a:ext cx="2174987" cy="615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4000" i="1" smtClean="0">
                          <a:latin typeface="Cambria Math" panose="02040503050406030204" pitchFamily="18" charset="0"/>
                        </a:rPr>
                        <m:t>6</m:t>
                      </m:r>
                      <m:r>
                        <a:rPr lang="it-IT" sz="4000" b="0" i="1" smtClean="0">
                          <a:latin typeface="Cambria Math" panose="02040503050406030204" pitchFamily="18" charset="0"/>
                        </a:rPr>
                        <m:t>1%</m:t>
                      </m:r>
                    </m:oMath>
                  </m:oMathPara>
                </a14:m>
                <a:endParaRPr lang="en-GB" sz="1200" dirty="0"/>
              </a:p>
            </p:txBody>
          </p:sp>
        </mc:Choice>
        <mc:Fallback xmlns="">
          <p:sp>
            <p:nvSpPr>
              <p:cNvPr id="21" name="CasellaDiTesto 20">
                <a:extLst>
                  <a:ext uri="{FF2B5EF4-FFF2-40B4-BE49-F238E27FC236}">
                    <a16:creationId xmlns:a16="http://schemas.microsoft.com/office/drawing/2014/main" id="{876D7D2E-9A55-D2E2-0B1A-379157E3ABFE}"/>
                  </a:ext>
                </a:extLst>
              </p:cNvPr>
              <p:cNvSpPr txBox="1">
                <a:spLocks noRot="1" noChangeAspect="1" noMove="1" noResize="1" noEditPoints="1" noAdjustHandles="1" noChangeArrowheads="1" noChangeShapeType="1" noTextEdit="1"/>
              </p:cNvSpPr>
              <p:nvPr/>
            </p:nvSpPr>
            <p:spPr>
              <a:xfrm>
                <a:off x="8142866" y="2966283"/>
                <a:ext cx="2174987" cy="615554"/>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81818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CasellaDiTesto 4">
            <a:extLst>
              <a:ext uri="{FF2B5EF4-FFF2-40B4-BE49-F238E27FC236}">
                <a16:creationId xmlns:a16="http://schemas.microsoft.com/office/drawing/2014/main" id="{27F9B847-4C8F-63BE-3BD3-21FC88B80DA8}"/>
              </a:ext>
            </a:extLst>
          </p:cNvPr>
          <p:cNvSpPr txBox="1"/>
          <p:nvPr/>
        </p:nvSpPr>
        <p:spPr>
          <a:xfrm>
            <a:off x="490537" y="225345"/>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chemeClr val="tx1">
                    <a:lumMod val="85000"/>
                    <a:lumOff val="1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rPr>
              <a:t>Correctness Results</a:t>
            </a:r>
          </a:p>
        </p:txBody>
      </p:sp>
      <p:pic>
        <p:nvPicPr>
          <p:cNvPr id="7" name="Immagine 6">
            <a:extLst>
              <a:ext uri="{FF2B5EF4-FFF2-40B4-BE49-F238E27FC236}">
                <a16:creationId xmlns:a16="http://schemas.microsoft.com/office/drawing/2014/main" id="{A9A31D57-2EEF-8933-D376-7214E3D11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7035"/>
            <a:ext cx="12192000" cy="5800965"/>
          </a:xfrm>
          <a:prstGeom prst="rect">
            <a:avLst/>
          </a:prstGeom>
        </p:spPr>
      </p:pic>
    </p:spTree>
    <p:extLst>
      <p:ext uri="{BB962C8B-B14F-4D97-AF65-F5344CB8AC3E}">
        <p14:creationId xmlns:p14="http://schemas.microsoft.com/office/powerpoint/2010/main" val="1229598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09C56A4-3E64-2F7F-B479-E3767F71EA13}"/>
              </a:ext>
            </a:extLst>
          </p:cNvPr>
          <p:cNvPicPr>
            <a:picLocks noChangeAspect="1"/>
          </p:cNvPicPr>
          <p:nvPr/>
        </p:nvPicPr>
        <p:blipFill>
          <a:blip r:embed="rId3"/>
          <a:stretch>
            <a:fillRect/>
          </a:stretch>
        </p:blipFill>
        <p:spPr>
          <a:xfrm>
            <a:off x="298446" y="589041"/>
            <a:ext cx="3514052" cy="1980539"/>
          </a:xfrm>
          <a:prstGeom prst="rect">
            <a:avLst/>
          </a:prstGeom>
          <a:ln w="57150">
            <a:solidFill>
              <a:schemeClr val="tx1"/>
            </a:solidFill>
          </a:ln>
        </p:spPr>
      </p:pic>
      <p:pic>
        <p:nvPicPr>
          <p:cNvPr id="10" name="Immagine 9">
            <a:extLst>
              <a:ext uri="{FF2B5EF4-FFF2-40B4-BE49-F238E27FC236}">
                <a16:creationId xmlns:a16="http://schemas.microsoft.com/office/drawing/2014/main" id="{8AE6F771-860F-1D3D-2399-AAA2D5C785B5}"/>
              </a:ext>
            </a:extLst>
          </p:cNvPr>
          <p:cNvPicPr>
            <a:picLocks noChangeAspect="1"/>
          </p:cNvPicPr>
          <p:nvPr/>
        </p:nvPicPr>
        <p:blipFill>
          <a:blip r:embed="rId4"/>
          <a:stretch>
            <a:fillRect/>
          </a:stretch>
        </p:blipFill>
        <p:spPr>
          <a:xfrm>
            <a:off x="4284201" y="589041"/>
            <a:ext cx="3547723" cy="1980539"/>
          </a:xfrm>
          <a:prstGeom prst="rect">
            <a:avLst/>
          </a:prstGeom>
          <a:ln w="57150">
            <a:solidFill>
              <a:schemeClr val="tx1"/>
            </a:solidFill>
          </a:ln>
        </p:spPr>
      </p:pic>
      <p:pic>
        <p:nvPicPr>
          <p:cNvPr id="21" name="Immagine 20">
            <a:extLst>
              <a:ext uri="{FF2B5EF4-FFF2-40B4-BE49-F238E27FC236}">
                <a16:creationId xmlns:a16="http://schemas.microsoft.com/office/drawing/2014/main" id="{20A2E79C-B360-9255-F47D-33330F7D2C99}"/>
              </a:ext>
            </a:extLst>
          </p:cNvPr>
          <p:cNvPicPr>
            <a:picLocks noChangeAspect="1"/>
          </p:cNvPicPr>
          <p:nvPr/>
        </p:nvPicPr>
        <p:blipFill>
          <a:blip r:embed="rId5"/>
          <a:stretch>
            <a:fillRect/>
          </a:stretch>
        </p:blipFill>
        <p:spPr>
          <a:xfrm>
            <a:off x="8303628" y="589041"/>
            <a:ext cx="3561556" cy="1980539"/>
          </a:xfrm>
          <a:prstGeom prst="rect">
            <a:avLst/>
          </a:prstGeom>
          <a:ln w="57150">
            <a:solidFill>
              <a:schemeClr val="tx1"/>
            </a:solidFill>
          </a:ln>
        </p:spPr>
      </p:pic>
      <p:pic>
        <p:nvPicPr>
          <p:cNvPr id="23" name="Immagine 22">
            <a:extLst>
              <a:ext uri="{FF2B5EF4-FFF2-40B4-BE49-F238E27FC236}">
                <a16:creationId xmlns:a16="http://schemas.microsoft.com/office/drawing/2014/main" id="{D5098224-9FB2-8481-D7C4-722383D82BC3}"/>
              </a:ext>
            </a:extLst>
          </p:cNvPr>
          <p:cNvPicPr>
            <a:picLocks noChangeAspect="1"/>
          </p:cNvPicPr>
          <p:nvPr/>
        </p:nvPicPr>
        <p:blipFill>
          <a:blip r:embed="rId6"/>
          <a:stretch>
            <a:fillRect/>
          </a:stretch>
        </p:blipFill>
        <p:spPr>
          <a:xfrm>
            <a:off x="1041599" y="3667602"/>
            <a:ext cx="4634499" cy="2601357"/>
          </a:xfrm>
          <a:prstGeom prst="rect">
            <a:avLst/>
          </a:prstGeom>
          <a:ln w="57150">
            <a:solidFill>
              <a:schemeClr val="tx1"/>
            </a:solidFill>
          </a:ln>
        </p:spPr>
      </p:pic>
      <p:pic>
        <p:nvPicPr>
          <p:cNvPr id="25" name="Immagine 24">
            <a:extLst>
              <a:ext uri="{FF2B5EF4-FFF2-40B4-BE49-F238E27FC236}">
                <a16:creationId xmlns:a16="http://schemas.microsoft.com/office/drawing/2014/main" id="{2D6A1A6F-F23F-DF33-47FB-F4D003735424}"/>
              </a:ext>
            </a:extLst>
          </p:cNvPr>
          <p:cNvPicPr>
            <a:picLocks noChangeAspect="1"/>
          </p:cNvPicPr>
          <p:nvPr/>
        </p:nvPicPr>
        <p:blipFill>
          <a:blip r:embed="rId7"/>
          <a:stretch>
            <a:fillRect/>
          </a:stretch>
        </p:blipFill>
        <p:spPr>
          <a:xfrm>
            <a:off x="6489747" y="3667602"/>
            <a:ext cx="4703323" cy="2601356"/>
          </a:xfrm>
          <a:prstGeom prst="rect">
            <a:avLst/>
          </a:prstGeom>
          <a:ln w="57150">
            <a:solidFill>
              <a:schemeClr val="tx1"/>
            </a:solidFill>
          </a:ln>
        </p:spPr>
      </p:pic>
    </p:spTree>
    <p:extLst>
      <p:ext uri="{BB962C8B-B14F-4D97-AF65-F5344CB8AC3E}">
        <p14:creationId xmlns:p14="http://schemas.microsoft.com/office/powerpoint/2010/main" val="9038993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3673B9F7-D658-AF37-158C-97DE463498D8}"/>
              </a:ext>
            </a:extLst>
          </p:cNvPr>
          <p:cNvSpPr/>
          <p:nvPr/>
        </p:nvSpPr>
        <p:spPr>
          <a:xfrm>
            <a:off x="0" y="0"/>
            <a:ext cx="12192000" cy="6973747"/>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asellaDiTesto 1">
            <a:extLst>
              <a:ext uri="{FF2B5EF4-FFF2-40B4-BE49-F238E27FC236}">
                <a16:creationId xmlns:a16="http://schemas.microsoft.com/office/drawing/2014/main" id="{9FB21D89-3906-D69A-2064-125ECC3A905B}"/>
              </a:ext>
            </a:extLst>
          </p:cNvPr>
          <p:cNvSpPr txBox="1"/>
          <p:nvPr/>
        </p:nvSpPr>
        <p:spPr>
          <a:xfrm>
            <a:off x="834084" y="1963379"/>
            <a:ext cx="10523831" cy="2308324"/>
          </a:xfrm>
          <a:prstGeom prst="rect">
            <a:avLst/>
          </a:prstGeom>
          <a:noFill/>
        </p:spPr>
        <p:txBody>
          <a:bodyPr wrap="square" rtlCol="0">
            <a:spAutoFit/>
          </a:bodyPr>
          <a:lstStyle/>
          <a:p>
            <a:pPr algn="ctr"/>
            <a:r>
              <a:rPr lang="it-IT" sz="7200" b="1" dirty="0">
                <a:solidFill>
                  <a:schemeClr val="bg1">
                    <a:lumMod val="9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Grazie per l’attenzione</a:t>
            </a:r>
            <a:endParaRPr lang="en-GB" sz="7200" b="1" dirty="0">
              <a:solidFill>
                <a:schemeClr val="bg1">
                  <a:lumMod val="9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58367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giocattolo, automa meccanico, robot, macchina&#10;&#10;Descrizione generata automaticamente">
            <a:extLst>
              <a:ext uri="{FF2B5EF4-FFF2-40B4-BE49-F238E27FC236}">
                <a16:creationId xmlns:a16="http://schemas.microsoft.com/office/drawing/2014/main" id="{DDA7DB25-8B61-FCAC-EAAC-075CA15B88F3}"/>
              </a:ext>
            </a:extLst>
          </p:cNvPr>
          <p:cNvPicPr>
            <a:picLocks noChangeAspect="1"/>
          </p:cNvPicPr>
          <p:nvPr/>
        </p:nvPicPr>
        <p:blipFill rotWithShape="1">
          <a:blip r:embed="rId3">
            <a:extLst>
              <a:ext uri="{28A0092B-C50C-407E-A947-70E740481C1C}">
                <a14:useLocalDpi xmlns:a14="http://schemas.microsoft.com/office/drawing/2010/main" val="0"/>
              </a:ext>
            </a:extLst>
          </a:blip>
          <a:srcRect t="19789" r="162" b="42771"/>
          <a:stretch/>
        </p:blipFill>
        <p:spPr>
          <a:xfrm>
            <a:off x="1" y="0"/>
            <a:ext cx="12191999" cy="6858000"/>
          </a:xfrm>
          <a:prstGeom prst="rect">
            <a:avLst/>
          </a:prstGeom>
        </p:spPr>
      </p:pic>
      <p:sp>
        <p:nvSpPr>
          <p:cNvPr id="4" name="CasellaDiTesto 3">
            <a:extLst>
              <a:ext uri="{FF2B5EF4-FFF2-40B4-BE49-F238E27FC236}">
                <a16:creationId xmlns:a16="http://schemas.microsoft.com/office/drawing/2014/main" id="{E2DE54CB-F6CE-E9D4-0EB2-5AD63C020860}"/>
              </a:ext>
            </a:extLst>
          </p:cNvPr>
          <p:cNvSpPr txBox="1"/>
          <p:nvPr/>
        </p:nvSpPr>
        <p:spPr>
          <a:xfrm>
            <a:off x="2819594" y="837490"/>
            <a:ext cx="8305606" cy="1569660"/>
          </a:xfrm>
          <a:prstGeom prst="rect">
            <a:avLst/>
          </a:prstGeom>
          <a:noFill/>
        </p:spPr>
        <p:txBody>
          <a:bodyPr wrap="square" rtlCol="0">
            <a:spAutoFit/>
          </a:bodyPr>
          <a:lstStyle/>
          <a:p>
            <a:r>
              <a:rPr lang="it-IT" sz="9600" b="1" dirty="0">
                <a:solidFill>
                  <a:schemeClr val="bg1">
                    <a:lumMod val="85000"/>
                  </a:schemeClr>
                </a:solidFill>
                <a:effectLst>
                  <a:glow rad="101600">
                    <a:schemeClr val="tx1">
                      <a:lumMod val="75000"/>
                      <a:lumOff val="25000"/>
                      <a:alpha val="60000"/>
                    </a:schemeClr>
                  </a:glow>
                  <a:outerShdw blurRad="38100" dist="38100" dir="2700000" algn="tl">
                    <a:srgbClr val="000000">
                      <a:alpha val="43137"/>
                    </a:srgbClr>
                  </a:outerShdw>
                </a:effectLst>
                <a:latin typeface="Verdana" panose="020B0604030504040204" pitchFamily="34" charset="0"/>
                <a:ea typeface="Verdana" panose="020B0604030504040204" pitchFamily="34" charset="0"/>
              </a:rPr>
              <a:t>Automation</a:t>
            </a:r>
            <a:endParaRPr lang="en-GB" sz="9600" b="1" dirty="0">
              <a:solidFill>
                <a:schemeClr val="bg1">
                  <a:lumMod val="85000"/>
                </a:schemeClr>
              </a:solidFill>
              <a:effectLst>
                <a:glow rad="101600">
                  <a:schemeClr val="tx1">
                    <a:lumMod val="75000"/>
                    <a:lumOff val="25000"/>
                    <a:alpha val="60000"/>
                  </a:schemeClr>
                </a:glow>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91295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magine 2" descr="Immagine che contiene cielo, forniture per ufficio, strumento di scrittura, penna&#10;&#10;Descrizione generata automaticamente">
            <a:extLst>
              <a:ext uri="{FF2B5EF4-FFF2-40B4-BE49-F238E27FC236}">
                <a16:creationId xmlns:a16="http://schemas.microsoft.com/office/drawing/2014/main" id="{2B0ECFDA-653C-5A8E-81DC-E62EA9365158}"/>
              </a:ext>
            </a:extLst>
          </p:cNvPr>
          <p:cNvPicPr>
            <a:picLocks noChangeAspect="1"/>
          </p:cNvPicPr>
          <p:nvPr/>
        </p:nvPicPr>
        <p:blipFill rotWithShape="1">
          <a:blip r:embed="rId3">
            <a:extLst>
              <a:ext uri="{28A0092B-C50C-407E-A947-70E740481C1C}">
                <a14:useLocalDpi xmlns:a14="http://schemas.microsoft.com/office/drawing/2010/main" val="0"/>
              </a:ext>
            </a:extLst>
          </a:blip>
          <a:srcRect t="426" r="-1" b="-1"/>
          <a:stretch/>
        </p:blipFill>
        <p:spPr>
          <a:xfrm rot="5400000">
            <a:off x="2667641" y="-2667641"/>
            <a:ext cx="6856718" cy="12192000"/>
          </a:xfrm>
          <a:prstGeom prst="rect">
            <a:avLst/>
          </a:prstGeom>
        </p:spPr>
      </p:pic>
      <p:sp>
        <p:nvSpPr>
          <p:cNvPr id="4" name="CasellaDiTesto 3">
            <a:extLst>
              <a:ext uri="{FF2B5EF4-FFF2-40B4-BE49-F238E27FC236}">
                <a16:creationId xmlns:a16="http://schemas.microsoft.com/office/drawing/2014/main" id="{B381061D-9E14-6113-022C-D2C23D705BD0}"/>
              </a:ext>
            </a:extLst>
          </p:cNvPr>
          <p:cNvSpPr txBox="1"/>
          <p:nvPr/>
        </p:nvSpPr>
        <p:spPr>
          <a:xfrm>
            <a:off x="2912110" y="1295998"/>
            <a:ext cx="4206240" cy="1323439"/>
          </a:xfrm>
          <a:prstGeom prst="rect">
            <a:avLst/>
          </a:prstGeom>
          <a:noFill/>
        </p:spPr>
        <p:txBody>
          <a:bodyPr wrap="square" rtlCol="0">
            <a:spAutoFit/>
          </a:bodyPr>
          <a:lstStyle/>
          <a:p>
            <a:r>
              <a:rPr lang="it-IT" sz="8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State</a:t>
            </a:r>
            <a:endParaRPr lang="it-IT" sz="24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5" name="CasellaDiTesto 4">
            <a:extLst>
              <a:ext uri="{FF2B5EF4-FFF2-40B4-BE49-F238E27FC236}">
                <a16:creationId xmlns:a16="http://schemas.microsoft.com/office/drawing/2014/main" id="{124A002A-9B17-32FD-3DC9-4219E3AF1370}"/>
              </a:ext>
            </a:extLst>
          </p:cNvPr>
          <p:cNvSpPr txBox="1"/>
          <p:nvPr/>
        </p:nvSpPr>
        <p:spPr>
          <a:xfrm>
            <a:off x="6294120" y="1295998"/>
            <a:ext cx="4206240" cy="1323439"/>
          </a:xfrm>
          <a:prstGeom prst="rect">
            <a:avLst/>
          </a:prstGeom>
          <a:noFill/>
        </p:spPr>
        <p:txBody>
          <a:bodyPr wrap="square" rtlCol="0">
            <a:spAutoFit/>
          </a:bodyPr>
          <a:lstStyle/>
          <a:p>
            <a:r>
              <a:rPr lang="it-IT" sz="80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of the</a:t>
            </a:r>
            <a:endParaRPr lang="it-IT" sz="24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6" name="CasellaDiTesto 5">
            <a:extLst>
              <a:ext uri="{FF2B5EF4-FFF2-40B4-BE49-F238E27FC236}">
                <a16:creationId xmlns:a16="http://schemas.microsoft.com/office/drawing/2014/main" id="{C046992A-19FF-A3D3-4228-B75A7E28E8B6}"/>
              </a:ext>
            </a:extLst>
          </p:cNvPr>
          <p:cNvSpPr txBox="1"/>
          <p:nvPr/>
        </p:nvSpPr>
        <p:spPr>
          <a:xfrm>
            <a:off x="6689408" y="2490579"/>
            <a:ext cx="4206240" cy="1569660"/>
          </a:xfrm>
          <a:prstGeom prst="rect">
            <a:avLst/>
          </a:prstGeom>
          <a:noFill/>
        </p:spPr>
        <p:txBody>
          <a:bodyPr wrap="square" rtlCol="0">
            <a:spAutoFit/>
          </a:bodyPr>
          <a:lstStyle/>
          <a:p>
            <a:r>
              <a:rPr lang="it-IT" sz="9600" b="1" i="1" dirty="0">
                <a:solidFill>
                  <a:srgbClr val="FC9B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Art</a:t>
            </a:r>
            <a:endParaRPr lang="it-IT" sz="3200" b="1" i="1" dirty="0">
              <a:solidFill>
                <a:srgbClr val="FC9B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22161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3AFDF38-568E-8AE5-0BD9-1CEFAB309A87}"/>
              </a:ext>
            </a:extLst>
          </p:cNvPr>
          <p:cNvPicPr>
            <a:picLocks noChangeAspect="1"/>
          </p:cNvPicPr>
          <p:nvPr/>
        </p:nvPicPr>
        <p:blipFill rotWithShape="1">
          <a:blip r:embed="rId3"/>
          <a:srcRect t="1353" b="-1353"/>
          <a:stretch/>
        </p:blipFill>
        <p:spPr>
          <a:xfrm>
            <a:off x="4919462" y="1333905"/>
            <a:ext cx="5240538" cy="4631428"/>
          </a:xfrm>
          <a:prstGeom prst="rect">
            <a:avLst/>
          </a:prstGeom>
          <a:ln w="38100">
            <a:solidFill>
              <a:schemeClr val="tx1">
                <a:lumMod val="95000"/>
                <a:lumOff val="5000"/>
              </a:schemeClr>
            </a:solidFill>
          </a:ln>
        </p:spPr>
      </p:pic>
      <p:sp>
        <p:nvSpPr>
          <p:cNvPr id="2" name="CasellaDiTesto 1">
            <a:extLst>
              <a:ext uri="{FF2B5EF4-FFF2-40B4-BE49-F238E27FC236}">
                <a16:creationId xmlns:a16="http://schemas.microsoft.com/office/drawing/2014/main" id="{71B59798-9778-E5F1-E2EA-A065606E9887}"/>
              </a:ext>
            </a:extLst>
          </p:cNvPr>
          <p:cNvSpPr txBox="1"/>
          <p:nvPr/>
        </p:nvSpPr>
        <p:spPr>
          <a:xfrm>
            <a:off x="868100" y="219919"/>
            <a:ext cx="9016679" cy="1323439"/>
          </a:xfrm>
          <a:prstGeom prst="rect">
            <a:avLst/>
          </a:prstGeom>
          <a:noFill/>
        </p:spPr>
        <p:txBody>
          <a:bodyPr wrap="square" rtlCol="0">
            <a:spAutoFit/>
          </a:bodyPr>
          <a:lstStyle/>
          <a:p>
            <a:r>
              <a:rPr lang="it-IT" sz="4000" b="1" dirty="0" err="1">
                <a:latin typeface="Verdana" panose="020B0604030504040204" pitchFamily="34" charset="0"/>
                <a:ea typeface="Verdana" panose="020B0604030504040204" pitchFamily="34" charset="0"/>
              </a:rPr>
              <a:t>Automatically</a:t>
            </a:r>
            <a:r>
              <a:rPr lang="it-IT" sz="4000" b="1" dirty="0">
                <a:latin typeface="Verdana" panose="020B0604030504040204" pitchFamily="34" charset="0"/>
                <a:ea typeface="Verdana" panose="020B0604030504040204" pitchFamily="34" charset="0"/>
              </a:rPr>
              <a:t> </a:t>
            </a:r>
            <a:r>
              <a:rPr lang="it-IT" sz="4000" b="1" dirty="0" err="1">
                <a:latin typeface="Verdana" panose="020B0604030504040204" pitchFamily="34" charset="0"/>
                <a:ea typeface="Verdana" panose="020B0604030504040204" pitchFamily="34" charset="0"/>
              </a:rPr>
              <a:t>assess</a:t>
            </a:r>
            <a:r>
              <a:rPr lang="it-IT" sz="4000" b="1" dirty="0">
                <a:latin typeface="Verdana" panose="020B0604030504040204" pitchFamily="34" charset="0"/>
                <a:ea typeface="Verdana" panose="020B0604030504040204" pitchFamily="34" charset="0"/>
              </a:rPr>
              <a:t> code </a:t>
            </a:r>
            <a:r>
              <a:rPr lang="it-IT" sz="4000" b="1" dirty="0" err="1">
                <a:latin typeface="Verdana" panose="020B0604030504040204" pitchFamily="34" charset="0"/>
                <a:ea typeface="Verdana" panose="020B0604030504040204" pitchFamily="34" charset="0"/>
              </a:rPr>
              <a:t>readability</a:t>
            </a:r>
            <a:r>
              <a:rPr lang="it-IT" sz="4000" b="1" dirty="0">
                <a:latin typeface="Verdana" panose="020B0604030504040204" pitchFamily="34" charset="0"/>
                <a:ea typeface="Verdana" panose="020B0604030504040204" pitchFamily="34" charset="0"/>
              </a:rPr>
              <a:t> </a:t>
            </a:r>
            <a:endParaRPr lang="en-GB" sz="4000" b="1" dirty="0">
              <a:latin typeface="Verdana" panose="020B0604030504040204" pitchFamily="34" charset="0"/>
              <a:ea typeface="Verdana" panose="020B0604030504040204" pitchFamily="34" charset="0"/>
            </a:endParaRPr>
          </a:p>
        </p:txBody>
      </p:sp>
      <p:cxnSp>
        <p:nvCxnSpPr>
          <p:cNvPr id="10" name="Connettore a gomito 9">
            <a:extLst>
              <a:ext uri="{FF2B5EF4-FFF2-40B4-BE49-F238E27FC236}">
                <a16:creationId xmlns:a16="http://schemas.microsoft.com/office/drawing/2014/main" id="{0AE9EE4B-A27A-F2FD-E838-D65BC046BC1E}"/>
              </a:ext>
            </a:extLst>
          </p:cNvPr>
          <p:cNvCxnSpPr>
            <a:cxnSpLocks/>
          </p:cNvCxnSpPr>
          <p:nvPr/>
        </p:nvCxnSpPr>
        <p:spPr>
          <a:xfrm rot="16200000" flipH="1">
            <a:off x="2214880" y="1544320"/>
            <a:ext cx="2275840" cy="2092960"/>
          </a:xfrm>
          <a:prstGeom prst="bentConnector3">
            <a:avLst>
              <a:gd name="adj1" fmla="val 100000"/>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9" name="CasellaDiTesto 8">
            <a:extLst>
              <a:ext uri="{FF2B5EF4-FFF2-40B4-BE49-F238E27FC236}">
                <a16:creationId xmlns:a16="http://schemas.microsoft.com/office/drawing/2014/main" id="{E03CC969-430A-407B-9CF2-DA9F3E8B5144}"/>
              </a:ext>
            </a:extLst>
          </p:cNvPr>
          <p:cNvSpPr txBox="1"/>
          <p:nvPr/>
        </p:nvSpPr>
        <p:spPr>
          <a:xfrm>
            <a:off x="203200" y="5503668"/>
            <a:ext cx="3190240" cy="461665"/>
          </a:xfrm>
          <a:prstGeom prst="rect">
            <a:avLst/>
          </a:prstGeom>
          <a:noFill/>
        </p:spPr>
        <p:txBody>
          <a:bodyPr wrap="square" rtlCol="0">
            <a:spAutoFit/>
          </a:bodyPr>
          <a:lstStyle/>
          <a:p>
            <a:r>
              <a:rPr lang="it-IT" sz="2400" b="1" dirty="0">
                <a:latin typeface="Verdana" panose="020B0604030504040204" pitchFamily="34" charset="0"/>
                <a:ea typeface="Verdana" panose="020B0604030504040204" pitchFamily="34" charset="0"/>
              </a:rPr>
              <a:t>Scalabrino et. al</a:t>
            </a:r>
          </a:p>
        </p:txBody>
      </p:sp>
    </p:spTree>
    <p:extLst>
      <p:ext uri="{BB962C8B-B14F-4D97-AF65-F5344CB8AC3E}">
        <p14:creationId xmlns:p14="http://schemas.microsoft.com/office/powerpoint/2010/main" val="230621083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3269</TotalTime>
  <Words>2224</Words>
  <Application>Microsoft Office PowerPoint</Application>
  <PresentationFormat>Widescreen</PresentationFormat>
  <Paragraphs>219</Paragraphs>
  <Slides>69</Slides>
  <Notes>67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69</vt:i4>
      </vt:variant>
    </vt:vector>
  </HeadingPairs>
  <TitlesOfParts>
    <vt:vector size="76" baseType="lpstr">
      <vt:lpstr>Aptos</vt:lpstr>
      <vt:lpstr>Aptos Display</vt:lpstr>
      <vt:lpstr>Arial</vt:lpstr>
      <vt:lpstr>Cambria Math</vt:lpstr>
      <vt:lpstr>Verdana</vt:lpstr>
      <vt:lpstr>Verdana Pro</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TuT</dc:creator>
  <cp:lastModifiedBy>MARCO OMICINI</cp:lastModifiedBy>
  <cp:revision>204</cp:revision>
  <dcterms:created xsi:type="dcterms:W3CDTF">2024-04-14T09:26:35Z</dcterms:created>
  <dcterms:modified xsi:type="dcterms:W3CDTF">2024-04-29T08:08:09Z</dcterms:modified>
</cp:coreProperties>
</file>